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29"/>
  </p:notesMasterIdLst>
  <p:handoutMasterIdLst>
    <p:handoutMasterId r:id="rId30"/>
  </p:handoutMasterIdLst>
  <p:sldIdLst>
    <p:sldId id="258" r:id="rId5"/>
    <p:sldId id="283" r:id="rId6"/>
    <p:sldId id="349" r:id="rId7"/>
    <p:sldId id="350" r:id="rId8"/>
    <p:sldId id="351" r:id="rId9"/>
    <p:sldId id="277" r:id="rId10"/>
    <p:sldId id="319" r:id="rId11"/>
    <p:sldId id="352" r:id="rId12"/>
    <p:sldId id="353" r:id="rId13"/>
    <p:sldId id="354" r:id="rId14"/>
    <p:sldId id="355" r:id="rId15"/>
    <p:sldId id="356" r:id="rId16"/>
    <p:sldId id="361" r:id="rId17"/>
    <p:sldId id="359" r:id="rId18"/>
    <p:sldId id="357" r:id="rId19"/>
    <p:sldId id="360" r:id="rId20"/>
    <p:sldId id="362" r:id="rId21"/>
    <p:sldId id="363" r:id="rId22"/>
    <p:sldId id="365" r:id="rId23"/>
    <p:sldId id="364" r:id="rId24"/>
    <p:sldId id="366" r:id="rId25"/>
    <p:sldId id="285" r:id="rId26"/>
    <p:sldId id="331" r:id="rId27"/>
    <p:sldId id="296" r:id="rId28"/>
  </p:sldIdLst>
  <p:sldSz cx="12192000" cy="6858000"/>
  <p:notesSz cx="6858000" cy="9144000"/>
  <p:embeddedFontLst>
    <p:embeddedFont>
      <p:font typeface="Avenir Next LT Pro" panose="020B0504020202020204" pitchFamily="3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Ebrima" panose="02000000000000000000" pitchFamily="2" charset="0"/>
      <p:regular r:id="rId40"/>
      <p:bold r:id="rId41"/>
    </p:embeddedFont>
    <p:embeddedFont>
      <p:font typeface="Speak Pro" panose="020B0504020101020102"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11" autoAdjust="0"/>
    <p:restoredTop sz="94249" autoAdjust="0"/>
  </p:normalViewPr>
  <p:slideViewPr>
    <p:cSldViewPr snapToGrid="0">
      <p:cViewPr varScale="1">
        <p:scale>
          <a:sx n="84" d="100"/>
          <a:sy n="84" d="100"/>
        </p:scale>
        <p:origin x="221" y="82"/>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6/9/2020</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6/9/2020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6/9/2020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6/9/2020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6/9/2020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6/9/2020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6/9/2020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6/9/2020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6/9/2020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6/9/2020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6/9/2020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6/9/2020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6/9/2020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6/9/2020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6/9/2020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6/9/2020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6/9/2020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6/9/2020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6/9/2020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6/9/2020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6/9/2020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6/9/2020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6/9/2020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6/9/2020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6/9/2020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6/9/2020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6/9/2020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6/9/2020</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6/9/2020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6/9/2020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392963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6948294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576133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37303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6/9/2020</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 id="2147483701" r:id="rId47"/>
    <p:sldLayoutId id="2147483702" r:id="rId48"/>
    <p:sldLayoutId id="2147483703" r:id="rId49"/>
    <p:sldLayoutId id="2147483705" r:id="rId5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3.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7.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IchiruTake/Snake-Game-at-IU" TargetMode="External"/><Relationship Id="rId2" Type="http://schemas.openxmlformats.org/officeDocument/2006/relationships/hyperlink" Target="https://www.sfml-dev.org/index.php" TargetMode="Externa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49.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www.sfml-dev.org/index.php" TargetMode="External"/><Relationship Id="rId1" Type="http://schemas.openxmlformats.org/officeDocument/2006/relationships/slideLayout" Target="../slideLayouts/slideLayout47.xml"/><Relationship Id="rId5" Type="http://schemas.openxmlformats.org/officeDocument/2006/relationships/image" Target="../media/image27.jpe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535837" y="4429957"/>
            <a:ext cx="10147177" cy="1346583"/>
          </a:xfrm>
        </p:spPr>
        <p:txBody>
          <a:bodyPr>
            <a:noAutofit/>
          </a:bodyPr>
          <a:lstStyle/>
          <a:p>
            <a:pPr algn="ctr"/>
            <a:r>
              <a:rPr lang="en-US" sz="4800" dirty="0">
                <a:latin typeface="Times New Roman" panose="02020603050405020304" pitchFamily="18" charset="0"/>
                <a:ea typeface="Cambria" panose="02040503050406030204" pitchFamily="18" charset="0"/>
                <a:cs typeface="Times New Roman" panose="02020603050405020304" pitchFamily="18" charset="0"/>
              </a:rPr>
              <a:t>SNAKE GAME PROJECT</a:t>
            </a:r>
            <a:br>
              <a:rPr lang="en-US" sz="4800" dirty="0">
                <a:latin typeface="Times New Roman" panose="02020603050405020304" pitchFamily="18" charset="0"/>
                <a:ea typeface="Cambria" panose="02040503050406030204" pitchFamily="18" charset="0"/>
                <a:cs typeface="Times New Roman" panose="02020603050405020304" pitchFamily="18" charset="0"/>
              </a:rPr>
            </a:br>
            <a:r>
              <a:rPr lang="en-US" sz="2400" dirty="0">
                <a:latin typeface="Times New Roman" panose="02020603050405020304" pitchFamily="18" charset="0"/>
                <a:ea typeface="Cambria" panose="02040503050406030204" pitchFamily="18" charset="0"/>
                <a:cs typeface="Times New Roman" panose="02020603050405020304" pitchFamily="18" charset="0"/>
              </a:rPr>
              <a:t>At IU, June 08</a:t>
            </a:r>
            <a:r>
              <a:rPr lang="en-US" sz="2400" baseline="30000" dirty="0">
                <a:latin typeface="Times New Roman" panose="02020603050405020304" pitchFamily="18" charset="0"/>
                <a:ea typeface="Cambria" panose="02040503050406030204" pitchFamily="18" charset="0"/>
                <a:cs typeface="Times New Roman" panose="02020603050405020304" pitchFamily="18" charset="0"/>
              </a:rPr>
              <a:t>th</a:t>
            </a:r>
            <a:r>
              <a:rPr lang="en-US" sz="2400" dirty="0">
                <a:latin typeface="Times New Roman" panose="02020603050405020304" pitchFamily="18" charset="0"/>
                <a:ea typeface="Cambria" panose="02040503050406030204" pitchFamily="18" charset="0"/>
                <a:cs typeface="Times New Roman" panose="02020603050405020304" pitchFamily="18" charset="0"/>
              </a:rPr>
              <a:t> 2020, Semester 2 (2019 – 2020) </a:t>
            </a:r>
            <a:endParaRPr 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a:xfrm>
            <a:off x="1812759" y="6003829"/>
            <a:ext cx="9144000" cy="522564"/>
          </a:xfrm>
        </p:spPr>
        <p:txBody>
          <a:bodyPr>
            <a:normAutofit/>
          </a:bodyPr>
          <a:lstStyle/>
          <a:p>
            <a:pPr algn="ctr"/>
            <a:r>
              <a:rPr lang="en-US" dirty="0">
                <a:latin typeface="Calibri" panose="020F0502020204030204" pitchFamily="34" charset="0"/>
                <a:cs typeface="Calibri" panose="020F0502020204030204" pitchFamily="34" charset="0"/>
              </a:rPr>
              <a:t>Author: Group 01</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8780017" y="854171"/>
            <a:ext cx="2176742" cy="726054"/>
          </a:xfrm>
        </p:spPr>
        <p:txBody>
          <a:bodyPr>
            <a:normAutofit/>
          </a:bodyPr>
          <a:lstStyle/>
          <a:p>
            <a:r>
              <a:rPr lang="en-US" sz="3600" dirty="0">
                <a:solidFill>
                  <a:srgbClr val="FF0000"/>
                </a:solidFill>
              </a:rPr>
              <a:t>02/2020</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1" y="941033"/>
            <a:ext cx="12191999" cy="5862318"/>
          </a:xfrm>
        </p:spPr>
        <p:txBody>
          <a:bodyPr>
            <a:normAutofit/>
          </a:bodyPr>
          <a:lstStyle/>
          <a:p>
            <a:pPr marL="457200" indent="-457200" algn="just">
              <a:buFont typeface="Arial" panose="020B0604020202020204" pitchFamily="34" charset="0"/>
              <a:buChar char="•"/>
            </a:pPr>
            <a:r>
              <a:rPr lang="en-US" sz="3600" dirty="0"/>
              <a:t>Programmers wants players to achieve some extent of satisfaction through score comparison. </a:t>
            </a:r>
          </a:p>
          <a:p>
            <a:pPr marL="457200" indent="-457200" algn="just">
              <a:buFont typeface="Arial" panose="020B0604020202020204" pitchFamily="34" charset="0"/>
              <a:buChar char="•"/>
            </a:pPr>
            <a:r>
              <a:rPr lang="en-US" sz="3600" dirty="0"/>
              <a:t>No score is stored because player will continue playing over and over which decrease the working efficiency and attention, causing insomnia and headache if scores are stored</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10</a:t>
            </a:fld>
            <a:endParaRPr lang="en-US"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2"/>
            <a:ext cx="12192000"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Score Database</a:t>
            </a:r>
          </a:p>
        </p:txBody>
      </p:sp>
      <p:sp>
        <p:nvSpPr>
          <p:cNvPr id="2" name="AutoShape 2" descr="Companies are secretly scoring you, but good luck getting your data">
            <a:extLst>
              <a:ext uri="{FF2B5EF4-FFF2-40B4-BE49-F238E27FC236}">
                <a16:creationId xmlns:a16="http://schemas.microsoft.com/office/drawing/2014/main" id="{408FE922-3D6A-4698-AD32-95F4278DDA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6" name="Picture 4" descr="Companies are secretly scoring you, but good luck getting your data">
            <a:extLst>
              <a:ext uri="{FF2B5EF4-FFF2-40B4-BE49-F238E27FC236}">
                <a16:creationId xmlns:a16="http://schemas.microsoft.com/office/drawing/2014/main" id="{DC23DD80-4C9C-4238-B7F9-9C81E3138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480" y="3581400"/>
            <a:ext cx="5282184" cy="297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713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11</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0" y="941032"/>
            <a:ext cx="12191999"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400" dirty="0"/>
              <a:t>Six (06) different Game Mode: Single Easy, Single Hard, Single Brutal, Double Easy, Double Hard, Double Brutal (changeable).</a:t>
            </a:r>
          </a:p>
          <a:p>
            <a:pPr marL="571500" indent="-571500" algn="just">
              <a:buFont typeface="Arial" panose="020B0604020202020204" pitchFamily="34" charset="0"/>
              <a:buChar char="•"/>
            </a:pPr>
            <a:r>
              <a:rPr lang="en-US" sz="4400" dirty="0"/>
              <a:t>Differentiating by “Delay” variable, Game Rules, and Obstacles </a:t>
            </a:r>
          </a:p>
          <a:p>
            <a:pPr marL="571500" indent="-571500">
              <a:buFont typeface="Arial" panose="020B0604020202020204" pitchFamily="34" charset="0"/>
              <a:buChar char="•"/>
            </a:pPr>
            <a:endParaRPr lang="en-US" sz="44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01)</a:t>
            </a:r>
          </a:p>
        </p:txBody>
      </p:sp>
      <p:pic>
        <p:nvPicPr>
          <p:cNvPr id="6148" name="Picture 4" descr="Phiên bản cũ của Gaming Mode - The Ultimate Game Experience ...">
            <a:extLst>
              <a:ext uri="{FF2B5EF4-FFF2-40B4-BE49-F238E27FC236}">
                <a16:creationId xmlns:a16="http://schemas.microsoft.com/office/drawing/2014/main" id="{2E3C431A-2DF1-45EC-8405-151369844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925" y="2812166"/>
            <a:ext cx="4500215" cy="450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76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12</a:t>
            </a:fld>
            <a:endParaRPr lang="en-US" b="1" dirty="0"/>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1" y="941033"/>
                <a:ext cx="11972543" cy="23508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t>Delay variable determines the speed of snake.</a:t>
                </a:r>
              </a:p>
              <a:p>
                <a:pPr marL="571500" indent="-571500" algn="just">
                  <a:buFont typeface="Arial" panose="020B0604020202020204" pitchFamily="34" charset="0"/>
                  <a:buChar char="•"/>
                </a:pPr>
                <a:r>
                  <a:rPr lang="en-US" sz="3600" b="1" dirty="0"/>
                  <a:t>Easy</a:t>
                </a:r>
                <a:r>
                  <a:rPr lang="en-US" sz="3600" dirty="0"/>
                  <a:t>: </a:t>
                </a:r>
                <a14:m>
                  <m:oMath xmlns:m="http://schemas.openxmlformats.org/officeDocument/2006/math">
                    <m:r>
                      <a:rPr lang="en-US" sz="3600" i="1">
                        <a:latin typeface="Cambria Math" panose="02040503050406030204" pitchFamily="18" charset="0"/>
                      </a:rPr>
                      <m:t>𝐷𝑒𝑙𝑎𝑦</m:t>
                    </m:r>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0.15(1−05%)</m:t>
                        </m:r>
                      </m:e>
                      <m:sup>
                        <m:r>
                          <a:rPr lang="en-US" sz="3600" i="1">
                            <a:latin typeface="Cambria Math" panose="02040503050406030204" pitchFamily="18" charset="0"/>
                          </a:rPr>
                          <m:t>𝑖𝑛𝑡</m:t>
                        </m:r>
                        <m:r>
                          <a:rPr lang="en-US" sz="3600" i="1">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𝑇𝑖𝑚𝑒</m:t>
                            </m:r>
                          </m:num>
                          <m:den>
                            <m:r>
                              <a:rPr lang="en-US" sz="3600" i="1">
                                <a:latin typeface="Cambria Math" panose="02040503050406030204" pitchFamily="18" charset="0"/>
                              </a:rPr>
                              <m:t>30</m:t>
                            </m:r>
                          </m:den>
                        </m:f>
                      </m:sup>
                    </m:sSup>
                  </m:oMath>
                </a14:m>
                <a:r>
                  <a:rPr lang="en-US" sz="3600" dirty="0"/>
                  <a:t> </a:t>
                </a:r>
              </a:p>
              <a:p>
                <a:pPr marL="571500" indent="-571500">
                  <a:buFont typeface="Arial" panose="020B0604020202020204" pitchFamily="34" charset="0"/>
                  <a:buChar char="•"/>
                </a:pPr>
                <a:r>
                  <a:rPr lang="en-US" sz="3600" b="1" dirty="0"/>
                  <a:t>Hard</a:t>
                </a:r>
                <a:r>
                  <a:rPr lang="en-US" sz="3600" dirty="0"/>
                  <a:t>: </a:t>
                </a:r>
                <a14:m>
                  <m:oMath xmlns:m="http://schemas.openxmlformats.org/officeDocument/2006/math">
                    <m:r>
                      <a:rPr lang="en-US" sz="3600" i="1">
                        <a:latin typeface="Cambria Math" panose="02040503050406030204" pitchFamily="18" charset="0"/>
                      </a:rPr>
                      <m:t>𝐷𝑒𝑙𝑎𝑦</m:t>
                    </m:r>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0.10(1−10%)</m:t>
                        </m:r>
                      </m:e>
                      <m:sup>
                        <m:r>
                          <a:rPr lang="en-US" sz="3600" i="1">
                            <a:latin typeface="Cambria Math" panose="02040503050406030204" pitchFamily="18" charset="0"/>
                          </a:rPr>
                          <m:t>𝑖𝑛𝑡</m:t>
                        </m:r>
                        <m:r>
                          <a:rPr lang="en-US" sz="3600" i="1">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𝑇𝑖𝑚𝑒</m:t>
                            </m:r>
                          </m:num>
                          <m:den>
                            <m:r>
                              <a:rPr lang="en-US" sz="3600" i="1">
                                <a:latin typeface="Cambria Math" panose="02040503050406030204" pitchFamily="18" charset="0"/>
                              </a:rPr>
                              <m:t>30</m:t>
                            </m:r>
                          </m:den>
                        </m:f>
                      </m:sup>
                    </m:sSup>
                  </m:oMath>
                </a14:m>
                <a:endParaRPr lang="en-US" sz="3600" dirty="0"/>
              </a:p>
              <a:p>
                <a:pPr marL="571500" indent="-571500" algn="just">
                  <a:buFont typeface="Arial" panose="020B0604020202020204" pitchFamily="34" charset="0"/>
                  <a:buChar char="•"/>
                </a:pPr>
                <a:endParaRPr lang="en-US" sz="3600" dirty="0"/>
              </a:p>
            </p:txBody>
          </p:sp>
        </mc:Choice>
        <mc:Fallback xmlns="">
          <p:sp>
            <p:nvSpPr>
              <p:cNvPr id="5" name="Text Placeholder 2">
                <a:extLst>
                  <a:ext uri="{FF2B5EF4-FFF2-40B4-BE49-F238E27FC236}">
                    <a16:creationId xmlns:a16="http://schemas.microsoft.com/office/drawing/2014/main" id="{8ABFBB5A-0845-4E1F-934C-A0A6D79EDDA4}"/>
                  </a:ext>
                </a:extLst>
              </p:cNvPr>
              <p:cNvSpPr txBox="1">
                <a:spLocks noRot="1" noChangeAspect="1" noMove="1" noResize="1" noEditPoints="1" noAdjustHandles="1" noChangeArrowheads="1" noChangeShapeType="1" noTextEdit="1"/>
              </p:cNvSpPr>
              <p:nvPr/>
            </p:nvSpPr>
            <p:spPr>
              <a:xfrm>
                <a:off x="1" y="941033"/>
                <a:ext cx="11972543" cy="2350808"/>
              </a:xfrm>
              <a:prstGeom prst="rect">
                <a:avLst/>
              </a:prstGeom>
              <a:blipFill>
                <a:blip r:embed="rId2"/>
                <a:stretch>
                  <a:fillRect l="-1375" t="-6218" b="-544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02) – Delay variable</a:t>
            </a:r>
          </a:p>
        </p:txBody>
      </p:sp>
      <p:pic>
        <p:nvPicPr>
          <p:cNvPr id="11266" name="Picture 2" descr="Top Digital Agencies Know: When it Comes to Website Design - Speed ...">
            <a:extLst>
              <a:ext uri="{FF2B5EF4-FFF2-40B4-BE49-F238E27FC236}">
                <a16:creationId xmlns:a16="http://schemas.microsoft.com/office/drawing/2014/main" id="{C54F00D4-26A5-40C1-8F6D-9024785AA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880" y="3291841"/>
            <a:ext cx="4748783" cy="29643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682AAAC7-4C77-418E-B461-E36D3D01FA9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FC759D1E-2E9D-43F7-887A-D15B5F2DF2F2}"/>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60209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13</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1" y="941032"/>
            <a:ext cx="7068311"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Symbol" panose="05050102010706020507" pitchFamily="18" charset="2"/>
              <a:buChar char="Þ"/>
            </a:pPr>
            <a:r>
              <a:rPr lang="en-US" sz="3600" dirty="0"/>
              <a:t>Most will fail after 15 minutes in Easy Mode and 7.5 - 10 minutes in Hard Mode and 5 minutes after 5 minutes in Brutal.</a:t>
            </a:r>
          </a:p>
          <a:p>
            <a:pPr algn="just"/>
            <a:r>
              <a:rPr lang="en-US" sz="3600" dirty="0"/>
              <a:t>(Human Reaction ranging from 0.1 s &lt;-&gt; 0.3 s) </a:t>
            </a:r>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02) – Delay variable</a:t>
            </a:r>
          </a:p>
        </p:txBody>
      </p:sp>
      <p:pic>
        <p:nvPicPr>
          <p:cNvPr id="11266" name="Picture 2" descr="Top Digital Agencies Know: When it Comes to Website Design - Speed ...">
            <a:extLst>
              <a:ext uri="{FF2B5EF4-FFF2-40B4-BE49-F238E27FC236}">
                <a16:creationId xmlns:a16="http://schemas.microsoft.com/office/drawing/2014/main" id="{C54F00D4-26A5-40C1-8F6D-9024785AA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761" y="913600"/>
            <a:ext cx="4748783" cy="29643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682AAAC7-4C77-418E-B461-E36D3D01FA9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FC759D1E-2E9D-43F7-887A-D15B5F2DF2F2}"/>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138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14</a:t>
            </a:fld>
            <a:endParaRPr lang="en-US" b="1" dirty="0"/>
          </a:p>
        </p:txBody>
      </p:sp>
      <p:graphicFrame>
        <p:nvGraphicFramePr>
          <p:cNvPr id="2" name="Table 1">
            <a:extLst>
              <a:ext uri="{FF2B5EF4-FFF2-40B4-BE49-F238E27FC236}">
                <a16:creationId xmlns:a16="http://schemas.microsoft.com/office/drawing/2014/main" id="{B86516A4-C016-4121-9425-6DEF245582B9}"/>
              </a:ext>
            </a:extLst>
          </p:cNvPr>
          <p:cNvGraphicFramePr>
            <a:graphicFrameLocks noGrp="1"/>
          </p:cNvGraphicFramePr>
          <p:nvPr>
            <p:extLst>
              <p:ext uri="{D42A27DB-BD31-4B8C-83A1-F6EECF244321}">
                <p14:modId xmlns:p14="http://schemas.microsoft.com/office/powerpoint/2010/main" val="1481407963"/>
              </p:ext>
            </p:extLst>
          </p:nvPr>
        </p:nvGraphicFramePr>
        <p:xfrm>
          <a:off x="1" y="0"/>
          <a:ext cx="12192000" cy="6858000"/>
        </p:xfrm>
        <a:graphic>
          <a:graphicData uri="http://schemas.openxmlformats.org/drawingml/2006/table">
            <a:tbl>
              <a:tblPr firstRow="1" firstCol="1" bandRow="1">
                <a:tableStyleId>{5C22544A-7EE6-4342-B048-85BDC9FD1C3A}</a:tableStyleId>
              </a:tblPr>
              <a:tblGrid>
                <a:gridCol w="4063180">
                  <a:extLst>
                    <a:ext uri="{9D8B030D-6E8A-4147-A177-3AD203B41FA5}">
                      <a16:colId xmlns:a16="http://schemas.microsoft.com/office/drawing/2014/main" val="3647834819"/>
                    </a:ext>
                  </a:extLst>
                </a:gridCol>
                <a:gridCol w="4064410">
                  <a:extLst>
                    <a:ext uri="{9D8B030D-6E8A-4147-A177-3AD203B41FA5}">
                      <a16:colId xmlns:a16="http://schemas.microsoft.com/office/drawing/2014/main" val="514740672"/>
                    </a:ext>
                  </a:extLst>
                </a:gridCol>
                <a:gridCol w="4064410">
                  <a:extLst>
                    <a:ext uri="{9D8B030D-6E8A-4147-A177-3AD203B41FA5}">
                      <a16:colId xmlns:a16="http://schemas.microsoft.com/office/drawing/2014/main" val="3636908775"/>
                    </a:ext>
                  </a:extLst>
                </a:gridCol>
              </a:tblGrid>
              <a:tr h="571500">
                <a:tc>
                  <a:txBody>
                    <a:bodyPr/>
                    <a:lstStyle/>
                    <a:p>
                      <a:pPr algn="ctr">
                        <a:lnSpc>
                          <a:spcPct val="120000"/>
                        </a:lnSpc>
                        <a:spcBef>
                          <a:spcPts val="200"/>
                        </a:spcBef>
                        <a:spcAft>
                          <a:spcPts val="200"/>
                        </a:spcAft>
                      </a:pPr>
                      <a:r>
                        <a:rPr lang="en-US" sz="3200" dirty="0">
                          <a:effectLst/>
                        </a:rPr>
                        <a:t>Time Passed (s)</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Delay (s) in Easy Mode</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Delay (s) in Hard Mode</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56515362"/>
                  </a:ext>
                </a:extLst>
              </a:tr>
              <a:tr h="571500">
                <a:tc>
                  <a:txBody>
                    <a:bodyPr/>
                    <a:lstStyle/>
                    <a:p>
                      <a:pPr algn="ctr">
                        <a:lnSpc>
                          <a:spcPct val="120000"/>
                        </a:lnSpc>
                        <a:spcBef>
                          <a:spcPts val="200"/>
                        </a:spcBef>
                        <a:spcAft>
                          <a:spcPts val="200"/>
                        </a:spcAft>
                      </a:pPr>
                      <a:r>
                        <a:rPr lang="en-US" sz="3200">
                          <a:effectLst/>
                        </a:rPr>
                        <a:t>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0.15</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0.1</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4786559"/>
                  </a:ext>
                </a:extLst>
              </a:tr>
              <a:tr h="571500">
                <a:tc>
                  <a:txBody>
                    <a:bodyPr/>
                    <a:lstStyle/>
                    <a:p>
                      <a:pPr algn="ctr">
                        <a:lnSpc>
                          <a:spcPct val="120000"/>
                        </a:lnSpc>
                        <a:spcBef>
                          <a:spcPts val="200"/>
                        </a:spcBef>
                        <a:spcAft>
                          <a:spcPts val="200"/>
                        </a:spcAft>
                      </a:pPr>
                      <a:r>
                        <a:rPr lang="en-US" sz="3200" dirty="0">
                          <a:effectLst/>
                        </a:rPr>
                        <a:t>60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0.1353</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0.081</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7830169"/>
                  </a:ext>
                </a:extLst>
              </a:tr>
              <a:tr h="571500">
                <a:tc>
                  <a:txBody>
                    <a:bodyPr/>
                    <a:lstStyle/>
                    <a:p>
                      <a:pPr algn="ctr">
                        <a:lnSpc>
                          <a:spcPct val="120000"/>
                        </a:lnSpc>
                        <a:spcBef>
                          <a:spcPts val="200"/>
                        </a:spcBef>
                        <a:spcAft>
                          <a:spcPts val="200"/>
                        </a:spcAft>
                      </a:pPr>
                      <a:r>
                        <a:rPr lang="en-US" sz="3200">
                          <a:effectLst/>
                        </a:rPr>
                        <a:t>240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0.0995</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0.0478</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2963107"/>
                  </a:ext>
                </a:extLst>
              </a:tr>
              <a:tr h="571500">
                <a:tc>
                  <a:txBody>
                    <a:bodyPr/>
                    <a:lstStyle/>
                    <a:p>
                      <a:pPr algn="ctr">
                        <a:lnSpc>
                          <a:spcPct val="120000"/>
                        </a:lnSpc>
                        <a:spcBef>
                          <a:spcPts val="200"/>
                        </a:spcBef>
                        <a:spcAft>
                          <a:spcPts val="200"/>
                        </a:spcAft>
                      </a:pPr>
                      <a:r>
                        <a:rPr lang="en-US" sz="3200">
                          <a:effectLst/>
                        </a:rPr>
                        <a:t>300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0.0898</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0.0348</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1854327"/>
                  </a:ext>
                </a:extLst>
              </a:tr>
              <a:tr h="571500">
                <a:tc>
                  <a:txBody>
                    <a:bodyPr/>
                    <a:lstStyle/>
                    <a:p>
                      <a:pPr algn="ctr">
                        <a:lnSpc>
                          <a:spcPct val="120000"/>
                        </a:lnSpc>
                        <a:spcBef>
                          <a:spcPts val="200"/>
                        </a:spcBef>
                        <a:spcAft>
                          <a:spcPts val="200"/>
                        </a:spcAft>
                      </a:pPr>
                      <a:r>
                        <a:rPr lang="en-US" sz="3200" dirty="0">
                          <a:effectLst/>
                        </a:rPr>
                        <a:t>450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0.0694</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0.0205</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5332244"/>
                  </a:ext>
                </a:extLst>
              </a:tr>
              <a:tr h="571500">
                <a:tc>
                  <a:txBody>
                    <a:bodyPr/>
                    <a:lstStyle/>
                    <a:p>
                      <a:pPr algn="ctr">
                        <a:lnSpc>
                          <a:spcPct val="120000"/>
                        </a:lnSpc>
                        <a:spcBef>
                          <a:spcPts val="200"/>
                        </a:spcBef>
                        <a:spcAft>
                          <a:spcPts val="200"/>
                        </a:spcAft>
                      </a:pPr>
                      <a:r>
                        <a:rPr lang="en-US" sz="3200">
                          <a:effectLst/>
                        </a:rPr>
                        <a:t>600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0.0537</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0.0121</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9294119"/>
                  </a:ext>
                </a:extLst>
              </a:tr>
              <a:tr h="571500">
                <a:tc>
                  <a:txBody>
                    <a:bodyPr/>
                    <a:lstStyle/>
                    <a:p>
                      <a:pPr algn="ctr">
                        <a:lnSpc>
                          <a:spcPct val="120000"/>
                        </a:lnSpc>
                        <a:spcBef>
                          <a:spcPts val="200"/>
                        </a:spcBef>
                        <a:spcAft>
                          <a:spcPts val="200"/>
                        </a:spcAft>
                      </a:pPr>
                      <a:r>
                        <a:rPr lang="en-US" sz="3200" dirty="0">
                          <a:effectLst/>
                        </a:rPr>
                        <a:t>900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0.0323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4.239 x 10</a:t>
                      </a:r>
                      <a:r>
                        <a:rPr lang="en-US" sz="3200" baseline="30000">
                          <a:effectLst/>
                        </a:rPr>
                        <a:t>-3</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66769526"/>
                  </a:ext>
                </a:extLst>
              </a:tr>
              <a:tr h="571500">
                <a:tc>
                  <a:txBody>
                    <a:bodyPr/>
                    <a:lstStyle/>
                    <a:p>
                      <a:pPr algn="ctr">
                        <a:lnSpc>
                          <a:spcPct val="120000"/>
                        </a:lnSpc>
                        <a:spcBef>
                          <a:spcPts val="200"/>
                        </a:spcBef>
                        <a:spcAft>
                          <a:spcPts val="200"/>
                        </a:spcAft>
                      </a:pPr>
                      <a:r>
                        <a:rPr lang="en-US" sz="3200" dirty="0">
                          <a:effectLst/>
                        </a:rPr>
                        <a:t>1200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0.0193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1.478 x 10</a:t>
                      </a:r>
                      <a:r>
                        <a:rPr lang="en-US" sz="3200" baseline="30000" dirty="0">
                          <a:effectLst/>
                        </a:rPr>
                        <a:t>-3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6740683"/>
                  </a:ext>
                </a:extLst>
              </a:tr>
              <a:tr h="571500">
                <a:tc>
                  <a:txBody>
                    <a:bodyPr/>
                    <a:lstStyle/>
                    <a:p>
                      <a:pPr algn="ctr">
                        <a:lnSpc>
                          <a:spcPct val="120000"/>
                        </a:lnSpc>
                        <a:spcBef>
                          <a:spcPts val="200"/>
                        </a:spcBef>
                        <a:spcAft>
                          <a:spcPts val="200"/>
                        </a:spcAft>
                      </a:pPr>
                      <a:r>
                        <a:rPr lang="en-US" sz="3200">
                          <a:effectLst/>
                        </a:rPr>
                        <a:t>1800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6.91 x 10</a:t>
                      </a:r>
                      <a:r>
                        <a:rPr lang="en-US" sz="3200" baseline="30000">
                          <a:effectLst/>
                        </a:rPr>
                        <a:t>-3</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1.797 x 10</a:t>
                      </a:r>
                      <a:r>
                        <a:rPr lang="en-US" sz="3200" baseline="30000" dirty="0">
                          <a:effectLst/>
                        </a:rPr>
                        <a:t>-4</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22565105"/>
                  </a:ext>
                </a:extLst>
              </a:tr>
              <a:tr h="571500">
                <a:tc>
                  <a:txBody>
                    <a:bodyPr/>
                    <a:lstStyle/>
                    <a:p>
                      <a:pPr algn="ctr">
                        <a:lnSpc>
                          <a:spcPct val="120000"/>
                        </a:lnSpc>
                        <a:spcBef>
                          <a:spcPts val="200"/>
                        </a:spcBef>
                        <a:spcAft>
                          <a:spcPts val="200"/>
                        </a:spcAft>
                      </a:pPr>
                      <a:r>
                        <a:rPr lang="en-US" sz="3200">
                          <a:effectLst/>
                        </a:rPr>
                        <a:t>2400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2.477 x 10</a:t>
                      </a:r>
                      <a:r>
                        <a:rPr lang="en-US" sz="3200" baseline="30000" dirty="0">
                          <a:effectLst/>
                        </a:rPr>
                        <a:t>-3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2.185 x 10</a:t>
                      </a:r>
                      <a:r>
                        <a:rPr lang="en-US" sz="3200" baseline="30000" dirty="0">
                          <a:effectLst/>
                        </a:rPr>
                        <a:t>-5</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462203"/>
                  </a:ext>
                </a:extLst>
              </a:tr>
              <a:tr h="571500">
                <a:tc>
                  <a:txBody>
                    <a:bodyPr/>
                    <a:lstStyle/>
                    <a:p>
                      <a:pPr algn="ctr">
                        <a:lnSpc>
                          <a:spcPct val="120000"/>
                        </a:lnSpc>
                        <a:spcBef>
                          <a:spcPts val="200"/>
                        </a:spcBef>
                        <a:spcAft>
                          <a:spcPts val="200"/>
                        </a:spcAft>
                      </a:pPr>
                      <a:r>
                        <a:rPr lang="en-US" sz="3200">
                          <a:effectLst/>
                        </a:rPr>
                        <a:t>3600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3.184 x 10</a:t>
                      </a:r>
                      <a:r>
                        <a:rPr lang="en-US" sz="3200" baseline="30000">
                          <a:effectLst/>
                        </a:rPr>
                        <a:t>-4</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3.229 x 10</a:t>
                      </a:r>
                      <a:r>
                        <a:rPr lang="en-US" sz="3200" baseline="30000" dirty="0">
                          <a:effectLst/>
                        </a:rPr>
                        <a:t>-7</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0494306"/>
                  </a:ext>
                </a:extLst>
              </a:tr>
            </a:tbl>
          </a:graphicData>
        </a:graphic>
      </p:graphicFrame>
    </p:spTree>
    <p:extLst>
      <p:ext uri="{BB962C8B-B14F-4D97-AF65-F5344CB8AC3E}">
        <p14:creationId xmlns:p14="http://schemas.microsoft.com/office/powerpoint/2010/main" val="2170433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he Game Rules - Đánh giá | Facebook">
            <a:extLst>
              <a:ext uri="{FF2B5EF4-FFF2-40B4-BE49-F238E27FC236}">
                <a16:creationId xmlns:a16="http://schemas.microsoft.com/office/drawing/2014/main" id="{78D10883-2754-464C-9301-CB5C83DBE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158" y="3429000"/>
            <a:ext cx="4156138" cy="415613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15</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0" y="941032"/>
            <a:ext cx="6096000"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EASY MODE</a:t>
            </a:r>
          </a:p>
          <a:p>
            <a:pPr marL="571500" indent="-571500" algn="just">
              <a:buFont typeface="Arial" panose="020B0604020202020204" pitchFamily="34" charset="0"/>
              <a:buChar char="•"/>
            </a:pPr>
            <a:r>
              <a:rPr lang="en-US" sz="4000" dirty="0"/>
              <a:t>Snake can pass wall, bite himself or other Snake</a:t>
            </a:r>
          </a:p>
          <a:p>
            <a:pPr marL="571500" indent="-571500" algn="just">
              <a:buFont typeface="Arial" panose="020B0604020202020204" pitchFamily="34" charset="0"/>
              <a:buChar char="•"/>
            </a:pPr>
            <a:r>
              <a:rPr lang="en-US" sz="4000" dirty="0"/>
              <a:t>Low Speed Initial, less Obstacles (still random)</a:t>
            </a:r>
          </a:p>
          <a:p>
            <a:pPr marL="571500" indent="-571500">
              <a:buFont typeface="Arial" panose="020B0604020202020204" pitchFamily="34" charset="0"/>
              <a:buChar char="•"/>
            </a:pPr>
            <a:endParaRPr lang="en-US" sz="44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03) – Game Rules</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6096000" y="924755"/>
            <a:ext cx="6178963"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HARD MODE</a:t>
            </a:r>
          </a:p>
          <a:p>
            <a:pPr marL="571500" indent="-571500" algn="just">
              <a:buFont typeface="Arial" panose="020B0604020202020204" pitchFamily="34" charset="0"/>
              <a:buChar char="•"/>
            </a:pPr>
            <a:r>
              <a:rPr lang="en-US" sz="4000" dirty="0"/>
              <a:t>Snake cannot pass wall, or bite other Snake</a:t>
            </a:r>
          </a:p>
          <a:p>
            <a:pPr marL="571500" indent="-571500" algn="just">
              <a:buFont typeface="Arial" panose="020B0604020202020204" pitchFamily="34" charset="0"/>
              <a:buChar char="•"/>
            </a:pPr>
            <a:r>
              <a:rPr lang="en-US" sz="4000" dirty="0"/>
              <a:t>High Speed Initial, more Obstacles (still random)</a:t>
            </a:r>
          </a:p>
          <a:p>
            <a:pPr marL="571500" indent="-571500">
              <a:buFont typeface="Arial" panose="020B0604020202020204" pitchFamily="34" charset="0"/>
              <a:buChar char="•"/>
            </a:pPr>
            <a:endParaRPr lang="en-US" sz="4400" dirty="0"/>
          </a:p>
        </p:txBody>
      </p:sp>
    </p:spTree>
    <p:extLst>
      <p:ext uri="{BB962C8B-B14F-4D97-AF65-F5344CB8AC3E}">
        <p14:creationId xmlns:p14="http://schemas.microsoft.com/office/powerpoint/2010/main" val="201367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16</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0" y="941032"/>
            <a:ext cx="6096000"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EASY MODE</a:t>
            </a:r>
          </a:p>
          <a:p>
            <a:pPr marL="571500" indent="-571500" algn="just">
              <a:buFont typeface="Arial" panose="020B0604020202020204" pitchFamily="34" charset="0"/>
              <a:buChar char="•"/>
            </a:pPr>
            <a:r>
              <a:rPr lang="en-US" sz="4400" dirty="0"/>
              <a:t>Durations: 20 seconds</a:t>
            </a:r>
          </a:p>
          <a:p>
            <a:pPr algn="just"/>
            <a:r>
              <a:rPr lang="en-US" sz="4400" dirty="0"/>
              <a:t>After 35 seconds passed:</a:t>
            </a:r>
          </a:p>
          <a:p>
            <a:pPr algn="ctr"/>
            <a:r>
              <a:rPr lang="en-US" sz="4400" dirty="0" err="1"/>
              <a:t>ObstacleNumber</a:t>
            </a:r>
            <a:r>
              <a:rPr lang="en-US" sz="4400" dirty="0"/>
              <a:t> += 10;</a:t>
            </a:r>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04) – Obstacles</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6096000" y="924755"/>
            <a:ext cx="6178963"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HARD MODE</a:t>
            </a:r>
          </a:p>
          <a:p>
            <a:pPr marL="571500" indent="-571500" algn="just">
              <a:buFont typeface="Arial" panose="020B0604020202020204" pitchFamily="34" charset="0"/>
              <a:buChar char="•"/>
            </a:pPr>
            <a:r>
              <a:rPr lang="en-US" sz="4400" dirty="0"/>
              <a:t>Durations: 30 seconds</a:t>
            </a:r>
          </a:p>
          <a:p>
            <a:pPr algn="just"/>
            <a:r>
              <a:rPr lang="en-US" sz="4400" dirty="0"/>
              <a:t>After 45 seconds passed:</a:t>
            </a:r>
          </a:p>
          <a:p>
            <a:pPr algn="ctr"/>
            <a:r>
              <a:rPr lang="en-US" sz="4400" dirty="0" err="1"/>
              <a:t>ObstacleNumber</a:t>
            </a:r>
            <a:r>
              <a:rPr lang="en-US" sz="4400" dirty="0"/>
              <a:t> += 30;</a:t>
            </a:r>
          </a:p>
          <a:p>
            <a:pPr marL="571500" indent="-571500">
              <a:buFont typeface="Arial" panose="020B0604020202020204" pitchFamily="34" charset="0"/>
              <a:buChar char="•"/>
            </a:pPr>
            <a:endParaRPr lang="en-US" sz="4400" dirty="0"/>
          </a:p>
        </p:txBody>
      </p:sp>
      <p:pic>
        <p:nvPicPr>
          <p:cNvPr id="13314" name="Picture 2" descr="How A Hispanic Business Owner Overcame Startup Obstacles">
            <a:extLst>
              <a:ext uri="{FF2B5EF4-FFF2-40B4-BE49-F238E27FC236}">
                <a16:creationId xmlns:a16="http://schemas.microsoft.com/office/drawing/2014/main" id="{A2350413-506B-4C45-9D0B-7E00461FB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148" y="3995636"/>
            <a:ext cx="3171702" cy="2375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883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17</a:t>
            </a:fld>
            <a:endParaRPr lang="en-US" b="1"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05) – Brutal Mode</a:t>
            </a:r>
          </a:p>
        </p:txBody>
      </p:sp>
      <mc:AlternateContent xmlns:mc="http://schemas.openxmlformats.org/markup-compatibility/2006">
        <mc:Choice xmlns:a14="http://schemas.microsoft.com/office/drawing/2010/main" Requires="a14">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429768" y="1073304"/>
                <a:ext cx="11323320" cy="551404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lgn="just">
                  <a:buFont typeface="Arial" panose="020B0604020202020204" pitchFamily="34" charset="0"/>
                  <a:buChar char="•"/>
                </a:pPr>
                <a:r>
                  <a:rPr lang="en-US" sz="4000" b="1" dirty="0"/>
                  <a:t>Obstacles</a:t>
                </a:r>
                <a:r>
                  <a:rPr lang="en-US" sz="4000" dirty="0"/>
                  <a:t>: Some obstacles can be repeated so the factual number of obstacles is smaller than the theoretical one. (Duration: 45s) </a:t>
                </a:r>
              </a:p>
              <a:p>
                <a:pPr lvl="0" algn="just"/>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𝑂𝑏𝑠𝑡𝑎𝑐𝑙𝑒𝑠</m:t>
                      </m:r>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10(1</m:t>
                          </m:r>
                          <m:r>
                            <a:rPr lang="en-US" sz="4000" b="0" i="1" smtClean="0">
                              <a:latin typeface="Cambria Math" panose="02040503050406030204" pitchFamily="18" charset="0"/>
                            </a:rPr>
                            <m:t>+75</m:t>
                          </m:r>
                          <m:r>
                            <a:rPr lang="en-US" sz="4000" i="1">
                              <a:latin typeface="Cambria Math" panose="02040503050406030204" pitchFamily="18" charset="0"/>
                            </a:rPr>
                            <m:t>%)</m:t>
                          </m:r>
                        </m:e>
                        <m:sup>
                          <m:r>
                            <a:rPr lang="en-US" sz="4000" i="1">
                              <a:latin typeface="Cambria Math" panose="02040503050406030204" pitchFamily="18" charset="0"/>
                            </a:rPr>
                            <m:t>𝑖𝑛𝑡</m:t>
                          </m:r>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𝑇𝑖𝑚𝑒</m:t>
                              </m:r>
                            </m:num>
                            <m:den>
                              <m:r>
                                <a:rPr lang="en-US" sz="4000" b="0" i="1" smtClean="0">
                                  <a:latin typeface="Cambria Math" panose="02040503050406030204" pitchFamily="18" charset="0"/>
                                </a:rPr>
                                <m:t>6</m:t>
                              </m:r>
                              <m:r>
                                <a:rPr lang="en-US" sz="4000" i="1">
                                  <a:latin typeface="Cambria Math" panose="02040503050406030204" pitchFamily="18" charset="0"/>
                                </a:rPr>
                                <m:t>0</m:t>
                              </m:r>
                            </m:den>
                          </m:f>
                        </m:sup>
                      </m:sSup>
                    </m:oMath>
                  </m:oMathPara>
                </a14:m>
                <a:endParaRPr lang="en-US" sz="4000" dirty="0"/>
              </a:p>
              <a:p>
                <a:pPr marL="457200" lvl="0" indent="-457200" algn="just">
                  <a:buFont typeface="Arial" panose="020B0604020202020204" pitchFamily="34" charset="0"/>
                  <a:buChar char="•"/>
                </a:pPr>
                <a:r>
                  <a:rPr lang="en-US" sz="4000" b="1" dirty="0"/>
                  <a:t>Game Rule</a:t>
                </a:r>
                <a:r>
                  <a:rPr lang="en-US" sz="4000" dirty="0"/>
                  <a:t>: As same as Hard Mode, but Snake cannot bite himself.</a:t>
                </a:r>
              </a:p>
              <a:p>
                <a:pPr marL="457200" lvl="0" indent="-457200" algn="just">
                  <a:buFont typeface="Arial" panose="020B0604020202020204" pitchFamily="34" charset="0"/>
                  <a:buChar char="•"/>
                </a:pPr>
                <a:r>
                  <a:rPr lang="en-US" sz="4000" b="1" dirty="0"/>
                  <a:t>Speed</a:t>
                </a:r>
                <a:r>
                  <a:rPr lang="en-US" sz="4000" dirty="0"/>
                  <a:t>: </a:t>
                </a:r>
                <a14:m>
                  <m:oMath xmlns:m="http://schemas.openxmlformats.org/officeDocument/2006/math">
                    <m:r>
                      <a:rPr lang="en-US" sz="4000" i="1">
                        <a:latin typeface="Cambria Math" panose="02040503050406030204" pitchFamily="18" charset="0"/>
                      </a:rPr>
                      <m:t>𝐷𝑒𝑙𝑎𝑦</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0.10(1−10%)</m:t>
                        </m:r>
                      </m:e>
                      <m:sup>
                        <m:r>
                          <a:rPr lang="en-US" sz="4000" i="1">
                            <a:latin typeface="Cambria Math" panose="02040503050406030204" pitchFamily="18" charset="0"/>
                          </a:rPr>
                          <m:t>𝑖𝑛𝑡</m:t>
                        </m:r>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𝑇𝑖𝑚𝑒</m:t>
                            </m:r>
                          </m:num>
                          <m:den>
                            <m:r>
                              <a:rPr lang="en-US" sz="4000" i="1">
                                <a:latin typeface="Cambria Math" panose="02040503050406030204" pitchFamily="18" charset="0"/>
                              </a:rPr>
                              <m:t>20</m:t>
                            </m:r>
                          </m:den>
                        </m:f>
                      </m:sup>
                    </m:sSup>
                  </m:oMath>
                </a14:m>
                <a:endParaRPr lang="en-US" sz="3600" dirty="0"/>
              </a:p>
              <a:p>
                <a:pPr lvl="0" algn="just"/>
                <a:endParaRPr lang="en-US" sz="3600" dirty="0"/>
              </a:p>
              <a:p>
                <a:pPr marL="571500" indent="-571500" algn="just">
                  <a:buFont typeface="Arial" panose="020B0604020202020204" pitchFamily="34" charset="0"/>
                  <a:buChar char="•"/>
                </a:pPr>
                <a:endParaRPr lang="en-US" sz="4400" dirty="0"/>
              </a:p>
            </p:txBody>
          </p:sp>
        </mc:Choice>
        <mc:Fallback>
          <p:sp>
            <p:nvSpPr>
              <p:cNvPr id="7" name="Text Placeholder 2">
                <a:extLst>
                  <a:ext uri="{FF2B5EF4-FFF2-40B4-BE49-F238E27FC236}">
                    <a16:creationId xmlns:a16="http://schemas.microsoft.com/office/drawing/2014/main" id="{4B5AC75E-FFFC-4E00-8F8A-685B994E583A}"/>
                  </a:ext>
                </a:extLst>
              </p:cNvPr>
              <p:cNvSpPr txBox="1">
                <a:spLocks noRot="1" noChangeAspect="1" noMove="1" noResize="1" noEditPoints="1" noAdjustHandles="1" noChangeArrowheads="1" noChangeShapeType="1" noTextEdit="1"/>
              </p:cNvSpPr>
              <p:nvPr/>
            </p:nvSpPr>
            <p:spPr>
              <a:xfrm>
                <a:off x="429768" y="1073304"/>
                <a:ext cx="11323320" cy="5514047"/>
              </a:xfrm>
              <a:prstGeom prst="rect">
                <a:avLst/>
              </a:prstGeom>
              <a:blipFill>
                <a:blip r:embed="rId2"/>
                <a:stretch>
                  <a:fillRect l="-1723" t="-3094" r="-1885"/>
                </a:stretch>
              </a:blipFill>
            </p:spPr>
            <p:txBody>
              <a:bodyPr/>
              <a:lstStyle/>
              <a:p>
                <a:r>
                  <a:rPr lang="en-US">
                    <a:noFill/>
                  </a:rPr>
                  <a:t> </a:t>
                </a:r>
              </a:p>
            </p:txBody>
          </p:sp>
        </mc:Fallback>
      </mc:AlternateContent>
      <p:sp>
        <p:nvSpPr>
          <p:cNvPr id="2" name="Rectangle 2">
            <a:extLst>
              <a:ext uri="{FF2B5EF4-FFF2-40B4-BE49-F238E27FC236}">
                <a16:creationId xmlns:a16="http://schemas.microsoft.com/office/drawing/2014/main" id="{6C40F66F-F9C3-4871-BB3B-037A009BD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139542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18</a:t>
            </a:fld>
            <a:endParaRPr lang="en-US" b="1" dirty="0"/>
          </a:p>
        </p:txBody>
      </p:sp>
      <p:graphicFrame>
        <p:nvGraphicFramePr>
          <p:cNvPr id="2" name="Table 1">
            <a:extLst>
              <a:ext uri="{FF2B5EF4-FFF2-40B4-BE49-F238E27FC236}">
                <a16:creationId xmlns:a16="http://schemas.microsoft.com/office/drawing/2014/main" id="{B86516A4-C016-4121-9425-6DEF245582B9}"/>
              </a:ext>
            </a:extLst>
          </p:cNvPr>
          <p:cNvGraphicFramePr>
            <a:graphicFrameLocks noGrp="1"/>
          </p:cNvGraphicFramePr>
          <p:nvPr>
            <p:extLst>
              <p:ext uri="{D42A27DB-BD31-4B8C-83A1-F6EECF244321}">
                <p14:modId xmlns:p14="http://schemas.microsoft.com/office/powerpoint/2010/main" val="2906947006"/>
              </p:ext>
            </p:extLst>
          </p:nvPr>
        </p:nvGraphicFramePr>
        <p:xfrm>
          <a:off x="0" y="0"/>
          <a:ext cx="12191999" cy="6858000"/>
        </p:xfrm>
        <a:graphic>
          <a:graphicData uri="http://schemas.openxmlformats.org/drawingml/2006/table">
            <a:tbl>
              <a:tblPr firstRow="1" firstCol="1" bandRow="1">
                <a:tableStyleId>{5C22544A-7EE6-4342-B048-85BDC9FD1C3A}</a:tableStyleId>
              </a:tblPr>
              <a:tblGrid>
                <a:gridCol w="2627790">
                  <a:extLst>
                    <a:ext uri="{9D8B030D-6E8A-4147-A177-3AD203B41FA5}">
                      <a16:colId xmlns:a16="http://schemas.microsoft.com/office/drawing/2014/main" val="3647834819"/>
                    </a:ext>
                  </a:extLst>
                </a:gridCol>
                <a:gridCol w="4350059">
                  <a:extLst>
                    <a:ext uri="{9D8B030D-6E8A-4147-A177-3AD203B41FA5}">
                      <a16:colId xmlns:a16="http://schemas.microsoft.com/office/drawing/2014/main" val="514740672"/>
                    </a:ext>
                  </a:extLst>
                </a:gridCol>
                <a:gridCol w="5214150">
                  <a:extLst>
                    <a:ext uri="{9D8B030D-6E8A-4147-A177-3AD203B41FA5}">
                      <a16:colId xmlns:a16="http://schemas.microsoft.com/office/drawing/2014/main" val="3636908775"/>
                    </a:ext>
                  </a:extLst>
                </a:gridCol>
              </a:tblGrid>
              <a:tr h="571500">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Time Passed (s)</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Delay (s) in Brutal Mode</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Number of Obstacles (Theoretical)</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56515362"/>
                  </a:ext>
                </a:extLst>
              </a:tr>
              <a:tr h="571500">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4786559"/>
                  </a:ext>
                </a:extLst>
              </a:tr>
              <a:tr h="571500">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60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0.0729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17</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7830169"/>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120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0.0531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30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2963107"/>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180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0.0387</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53</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1854327"/>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240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0.0282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93</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5332244"/>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300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0.0205</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164</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9294119"/>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360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0.015</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287</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66769526"/>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420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0.0109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502</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6740683"/>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480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7.977 x 10</a:t>
                      </a:r>
                      <a:r>
                        <a:rPr lang="en-US" sz="2800" baseline="30000" dirty="0">
                          <a:effectLst/>
                          <a:latin typeface="+mn-lt"/>
                          <a:ea typeface="Calibri" panose="020F0502020204030204" pitchFamily="34" charset="0"/>
                          <a:cs typeface="Times New Roman" panose="02020603050405020304" pitchFamily="18" charset="0"/>
                        </a:rPr>
                        <a:t>-3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879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22565105"/>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540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5.815 x 10</a:t>
                      </a:r>
                      <a:r>
                        <a:rPr lang="en-US" sz="2800" baseline="30000" dirty="0">
                          <a:effectLst/>
                          <a:latin typeface="+mn-lt"/>
                          <a:ea typeface="Calibri" panose="020F0502020204030204" pitchFamily="34" charset="0"/>
                          <a:cs typeface="Times New Roman" panose="02020603050405020304" pitchFamily="18" charset="0"/>
                        </a:rPr>
                        <a:t>-3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1539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462203"/>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600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4.239 x 10</a:t>
                      </a:r>
                      <a:r>
                        <a:rPr lang="en-US" sz="2800" baseline="30000">
                          <a:effectLst/>
                          <a:latin typeface="+mn-lt"/>
                          <a:ea typeface="Calibri" panose="020F0502020204030204" pitchFamily="34" charset="0"/>
                          <a:cs typeface="Times New Roman" panose="02020603050405020304" pitchFamily="18" charset="0"/>
                        </a:rPr>
                        <a:t>-3</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2639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0494306"/>
                  </a:ext>
                </a:extLst>
              </a:tr>
            </a:tbl>
          </a:graphicData>
        </a:graphic>
      </p:graphicFrame>
    </p:spTree>
    <p:extLst>
      <p:ext uri="{BB962C8B-B14F-4D97-AF65-F5344CB8AC3E}">
        <p14:creationId xmlns:p14="http://schemas.microsoft.com/office/powerpoint/2010/main" val="79570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19</a:t>
            </a:fld>
            <a:endParaRPr lang="en-US" b="1"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06) – Bonus Time</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457200" y="941033"/>
            <a:ext cx="11295888" cy="17906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3200" dirty="0"/>
              <a:t>After 75 seconds in silence, there are 150 fruits available on the screen (theoretical) on the screen for 15 seconds before disappearing. However, this bonus time can cause death if players does not pay attention.		</a:t>
            </a:r>
          </a:p>
          <a:p>
            <a:pPr marL="571500" indent="-571500">
              <a:buFont typeface="Arial" panose="020B0604020202020204" pitchFamily="34" charset="0"/>
              <a:buChar char="•"/>
            </a:pPr>
            <a:endParaRPr lang="en-US" sz="3200" dirty="0"/>
          </a:p>
        </p:txBody>
      </p:sp>
      <p:sp>
        <p:nvSpPr>
          <p:cNvPr id="2" name="Rectangle 2">
            <a:extLst>
              <a:ext uri="{FF2B5EF4-FFF2-40B4-BE49-F238E27FC236}">
                <a16:creationId xmlns:a16="http://schemas.microsoft.com/office/drawing/2014/main" id="{6C40F66F-F9C3-4871-BB3B-037A009BD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2" descr="Buy Fresh Gala Apples Online | Walmart Canada">
            <a:extLst>
              <a:ext uri="{FF2B5EF4-FFF2-40B4-BE49-F238E27FC236}">
                <a16:creationId xmlns:a16="http://schemas.microsoft.com/office/drawing/2014/main" id="{BD00A3C8-C742-4B71-9EA8-1B3BD2D73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711" y="2742942"/>
            <a:ext cx="1748430" cy="17484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Watermelon (Có hình ảnh)">
            <a:extLst>
              <a:ext uri="{FF2B5EF4-FFF2-40B4-BE49-F238E27FC236}">
                <a16:creationId xmlns:a16="http://schemas.microsoft.com/office/drawing/2014/main" id="{1C952F33-DFC7-4871-B676-72FEFE43A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310" y="367276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TikTok videos show how to remove worms from strawberries with salt ...">
            <a:extLst>
              <a:ext uri="{FF2B5EF4-FFF2-40B4-BE49-F238E27FC236}">
                <a16:creationId xmlns:a16="http://schemas.microsoft.com/office/drawing/2014/main" id="{804D9BB6-077A-4FA9-A46B-C785703CF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469" y="2437391"/>
            <a:ext cx="2552700" cy="179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075DA349-22A2-4517-B142-CA026A5B40AA}"/>
              </a:ext>
            </a:extLst>
          </p:cNvPr>
          <p:cNvSpPr txBox="1">
            <a:spLocks/>
          </p:cNvSpPr>
          <p:nvPr/>
        </p:nvSpPr>
        <p:spPr>
          <a:xfrm>
            <a:off x="-36630" y="4432258"/>
            <a:ext cx="4325112" cy="11616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t>Score = Score + 10</a:t>
            </a:r>
          </a:p>
          <a:p>
            <a:pPr algn="ctr"/>
            <a:r>
              <a:rPr lang="en-US" sz="3600" dirty="0"/>
              <a:t>Length = Length + 5</a:t>
            </a:r>
          </a:p>
        </p:txBody>
      </p:sp>
      <p:sp>
        <p:nvSpPr>
          <p:cNvPr id="13" name="Text Placeholder 2">
            <a:extLst>
              <a:ext uri="{FF2B5EF4-FFF2-40B4-BE49-F238E27FC236}">
                <a16:creationId xmlns:a16="http://schemas.microsoft.com/office/drawing/2014/main" id="{E1FA3086-B475-4525-B795-B2C17005C5BC}"/>
              </a:ext>
            </a:extLst>
          </p:cNvPr>
          <p:cNvSpPr txBox="1">
            <a:spLocks/>
          </p:cNvSpPr>
          <p:nvPr/>
        </p:nvSpPr>
        <p:spPr>
          <a:xfrm>
            <a:off x="3593592" y="5593870"/>
            <a:ext cx="4590288" cy="11616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t>Score = Score + 20</a:t>
            </a:r>
          </a:p>
          <a:p>
            <a:pPr algn="ctr"/>
            <a:r>
              <a:rPr lang="en-US" sz="3600" dirty="0"/>
              <a:t>Length = Length + 10</a:t>
            </a:r>
          </a:p>
        </p:txBody>
      </p:sp>
      <p:sp>
        <p:nvSpPr>
          <p:cNvPr id="14" name="Text Placeholder 2">
            <a:extLst>
              <a:ext uri="{FF2B5EF4-FFF2-40B4-BE49-F238E27FC236}">
                <a16:creationId xmlns:a16="http://schemas.microsoft.com/office/drawing/2014/main" id="{20D5C577-9A12-447A-AEB6-5FD17E4C9CD3}"/>
              </a:ext>
            </a:extLst>
          </p:cNvPr>
          <p:cNvSpPr txBox="1">
            <a:spLocks/>
          </p:cNvSpPr>
          <p:nvPr/>
        </p:nvSpPr>
        <p:spPr>
          <a:xfrm>
            <a:off x="7753263" y="4228091"/>
            <a:ext cx="4325112" cy="11616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t>Score = Score - 50</a:t>
            </a:r>
          </a:p>
          <a:p>
            <a:pPr algn="ctr"/>
            <a:r>
              <a:rPr lang="en-US" sz="3600" dirty="0"/>
              <a:t>Length = Length - 25</a:t>
            </a:r>
          </a:p>
        </p:txBody>
      </p:sp>
    </p:spTree>
    <p:extLst>
      <p:ext uri="{BB962C8B-B14F-4D97-AF65-F5344CB8AC3E}">
        <p14:creationId xmlns:p14="http://schemas.microsoft.com/office/powerpoint/2010/main" val="468110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2</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pic>
        <p:nvPicPr>
          <p:cNvPr id="7" name="Picture 6">
            <a:extLst>
              <a:ext uri="{FF2B5EF4-FFF2-40B4-BE49-F238E27FC236}">
                <a16:creationId xmlns:a16="http://schemas.microsoft.com/office/drawing/2014/main" id="{D6395E90-F4DE-4BA3-A7B6-E076C010C3DA}"/>
              </a:ext>
            </a:extLst>
          </p:cNvPr>
          <p:cNvPicPr>
            <a:picLocks noChangeAspect="1"/>
          </p:cNvPicPr>
          <p:nvPr/>
        </p:nvPicPr>
        <p:blipFill>
          <a:blip r:embed="rId3"/>
          <a:stretch>
            <a:fillRect/>
          </a:stretch>
        </p:blipFill>
        <p:spPr>
          <a:xfrm>
            <a:off x="1108341" y="362655"/>
            <a:ext cx="3879318" cy="3918278"/>
          </a:xfrm>
          <a:prstGeom prst="rect">
            <a:avLst/>
          </a:prstGeom>
        </p:spPr>
      </p:pic>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Leader: PHAM HOANG MINH  </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ITITIU19031 (30%)</a:t>
            </a:r>
          </a:p>
        </p:txBody>
      </p:sp>
    </p:spTree>
    <p:extLst>
      <p:ext uri="{BB962C8B-B14F-4D97-AF65-F5344CB8AC3E}">
        <p14:creationId xmlns:p14="http://schemas.microsoft.com/office/powerpoint/2010/main" val="1329746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20</a:t>
            </a:fld>
            <a:endParaRPr lang="en-US" b="1"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Note</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2" y="832104"/>
            <a:ext cx="12191998" cy="59712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lvl="0" indent="-571500" algn="just">
              <a:buFont typeface="Arial" panose="020B0604020202020204" pitchFamily="34" charset="0"/>
              <a:buChar char="•"/>
            </a:pPr>
            <a:r>
              <a:rPr lang="en-US" sz="4400" dirty="0"/>
              <a:t>Obstacles can appear randomly </a:t>
            </a:r>
            <a:r>
              <a:rPr lang="en-US" sz="4400" b="1" dirty="0">
                <a:solidFill>
                  <a:srgbClr val="FF0000"/>
                </a:solidFill>
              </a:rPr>
              <a:t>without warning </a:t>
            </a:r>
            <a:r>
              <a:rPr lang="en-US" sz="4400" dirty="0"/>
              <a:t>to increase the Game Difficulty. But you will only die if you hit the Snake’s Head into it. Obstacles will appear again after 15 seconds of disappearing.</a:t>
            </a:r>
          </a:p>
          <a:p>
            <a:pPr marL="571500" lvl="0" indent="-571500" algn="just">
              <a:buFont typeface="Arial" panose="020B0604020202020204" pitchFamily="34" charset="0"/>
              <a:buChar char="•"/>
            </a:pPr>
            <a:r>
              <a:rPr lang="en-US" sz="4400" dirty="0"/>
              <a:t>If you are unlucky, </a:t>
            </a:r>
            <a:r>
              <a:rPr lang="en-US" sz="4400" b="1" dirty="0">
                <a:solidFill>
                  <a:srgbClr val="FF0000"/>
                </a:solidFill>
              </a:rPr>
              <a:t>“</a:t>
            </a:r>
            <a:r>
              <a:rPr lang="en-US" sz="4400" b="1" dirty="0" err="1">
                <a:solidFill>
                  <a:srgbClr val="FF0000"/>
                </a:solidFill>
              </a:rPr>
              <a:t>nhân</a:t>
            </a:r>
            <a:r>
              <a:rPr lang="en-US" sz="4400" b="1" dirty="0">
                <a:solidFill>
                  <a:srgbClr val="FF0000"/>
                </a:solidFill>
              </a:rPr>
              <a:t> </a:t>
            </a:r>
            <a:r>
              <a:rPr lang="en-US" sz="4400" b="1" dirty="0" err="1">
                <a:solidFill>
                  <a:srgbClr val="FF0000"/>
                </a:solidFill>
              </a:rPr>
              <a:t>phẩm</a:t>
            </a:r>
            <a:r>
              <a:rPr lang="en-US" sz="4400" b="1" dirty="0">
                <a:solidFill>
                  <a:srgbClr val="FF0000"/>
                </a:solidFill>
              </a:rPr>
              <a:t> </a:t>
            </a:r>
            <a:r>
              <a:rPr lang="en-US" sz="4400" b="1" dirty="0" err="1">
                <a:solidFill>
                  <a:srgbClr val="FF0000"/>
                </a:solidFill>
              </a:rPr>
              <a:t>kém</a:t>
            </a:r>
            <a:r>
              <a:rPr lang="en-US" sz="4400" b="1" dirty="0">
                <a:solidFill>
                  <a:srgbClr val="FF0000"/>
                </a:solidFill>
              </a:rPr>
              <a:t>, </a:t>
            </a:r>
            <a:r>
              <a:rPr lang="en-US" sz="4400" b="1" dirty="0" err="1">
                <a:solidFill>
                  <a:srgbClr val="FF0000"/>
                </a:solidFill>
              </a:rPr>
              <a:t>thích</a:t>
            </a:r>
            <a:r>
              <a:rPr lang="en-US" sz="4400" b="1" dirty="0">
                <a:solidFill>
                  <a:srgbClr val="FF0000"/>
                </a:solidFill>
              </a:rPr>
              <a:t> </a:t>
            </a:r>
            <a:r>
              <a:rPr lang="en-US" sz="4400" b="1" dirty="0" err="1">
                <a:solidFill>
                  <a:srgbClr val="FF0000"/>
                </a:solidFill>
              </a:rPr>
              <a:t>cà</a:t>
            </a:r>
            <a:r>
              <a:rPr lang="en-US" sz="4400" b="1" dirty="0">
                <a:solidFill>
                  <a:srgbClr val="FF0000"/>
                </a:solidFill>
              </a:rPr>
              <a:t> </a:t>
            </a:r>
            <a:r>
              <a:rPr lang="en-US" sz="4400" b="1" dirty="0" err="1">
                <a:solidFill>
                  <a:srgbClr val="FF0000"/>
                </a:solidFill>
              </a:rPr>
              <a:t>khịa</a:t>
            </a:r>
            <a:r>
              <a:rPr lang="en-US" sz="4400" b="1" dirty="0">
                <a:solidFill>
                  <a:srgbClr val="FF0000"/>
                </a:solidFill>
              </a:rPr>
              <a:t>”</a:t>
            </a:r>
            <a:r>
              <a:rPr lang="en-US" sz="4400" dirty="0"/>
              <a:t>, the Obstacle will appear </a:t>
            </a:r>
            <a:r>
              <a:rPr lang="en-US" sz="4400" b="1" dirty="0">
                <a:solidFill>
                  <a:srgbClr val="FF0000"/>
                </a:solidFill>
              </a:rPr>
              <a:t>right on</a:t>
            </a:r>
            <a:r>
              <a:rPr lang="en-US" sz="4400" dirty="0"/>
              <a:t> the Food’s place, so you will have to wait.</a:t>
            </a:r>
          </a:p>
          <a:p>
            <a:pPr lvl="0" algn="ctr"/>
            <a:endParaRPr lang="en-US" sz="2000" dirty="0"/>
          </a:p>
          <a:p>
            <a:pPr lvl="0" algn="ctr"/>
            <a:r>
              <a:rPr lang="en-US" sz="2000" dirty="0"/>
              <a:t>There is one cheat code to pass two annoying situations if you are the one with </a:t>
            </a:r>
            <a:r>
              <a:rPr lang="en-US" sz="2000" b="1" dirty="0">
                <a:solidFill>
                  <a:srgbClr val="FF0000"/>
                </a:solidFill>
              </a:rPr>
              <a:t>“</a:t>
            </a:r>
            <a:r>
              <a:rPr lang="en-US" sz="2000" b="1" dirty="0" err="1">
                <a:solidFill>
                  <a:srgbClr val="FF0000"/>
                </a:solidFill>
              </a:rPr>
              <a:t>nhân</a:t>
            </a:r>
            <a:r>
              <a:rPr lang="en-US" sz="2000" b="1" dirty="0">
                <a:solidFill>
                  <a:srgbClr val="FF0000"/>
                </a:solidFill>
              </a:rPr>
              <a:t> </a:t>
            </a:r>
            <a:r>
              <a:rPr lang="en-US" sz="2000" b="1" dirty="0" err="1">
                <a:solidFill>
                  <a:srgbClr val="FF0000"/>
                </a:solidFill>
              </a:rPr>
              <a:t>phẩm</a:t>
            </a:r>
            <a:r>
              <a:rPr lang="en-US" sz="2000" b="1" dirty="0">
                <a:solidFill>
                  <a:srgbClr val="FF0000"/>
                </a:solidFill>
              </a:rPr>
              <a:t> </a:t>
            </a:r>
            <a:r>
              <a:rPr lang="en-US" sz="2000" b="1" dirty="0" err="1">
                <a:solidFill>
                  <a:srgbClr val="FF0000"/>
                </a:solidFill>
              </a:rPr>
              <a:t>kém</a:t>
            </a:r>
            <a:r>
              <a:rPr lang="en-US" sz="2000" b="1" dirty="0">
                <a:solidFill>
                  <a:srgbClr val="FF0000"/>
                </a:solidFill>
              </a:rPr>
              <a:t>, </a:t>
            </a:r>
            <a:r>
              <a:rPr lang="en-US" sz="2000" b="1" dirty="0" err="1">
                <a:solidFill>
                  <a:srgbClr val="FF0000"/>
                </a:solidFill>
              </a:rPr>
              <a:t>thích</a:t>
            </a:r>
            <a:r>
              <a:rPr lang="en-US" sz="2000" b="1" dirty="0">
                <a:solidFill>
                  <a:srgbClr val="FF0000"/>
                </a:solidFill>
              </a:rPr>
              <a:t> </a:t>
            </a:r>
            <a:r>
              <a:rPr lang="en-US" sz="2000" b="1" dirty="0" err="1">
                <a:solidFill>
                  <a:srgbClr val="FF0000"/>
                </a:solidFill>
              </a:rPr>
              <a:t>cà</a:t>
            </a:r>
            <a:r>
              <a:rPr lang="en-US" sz="2000" b="1" dirty="0">
                <a:solidFill>
                  <a:srgbClr val="FF0000"/>
                </a:solidFill>
              </a:rPr>
              <a:t> </a:t>
            </a:r>
            <a:r>
              <a:rPr lang="en-US" sz="2000" b="1" dirty="0" err="1">
                <a:solidFill>
                  <a:srgbClr val="FF0000"/>
                </a:solidFill>
              </a:rPr>
              <a:t>khịa</a:t>
            </a:r>
            <a:r>
              <a:rPr lang="en-US" sz="2000" b="1" dirty="0">
                <a:solidFill>
                  <a:srgbClr val="FF0000"/>
                </a:solidFill>
              </a:rPr>
              <a:t>”</a:t>
            </a:r>
            <a:r>
              <a:rPr lang="en-US" sz="2000" dirty="0"/>
              <a:t>  </a:t>
            </a:r>
          </a:p>
        </p:txBody>
      </p:sp>
      <p:sp>
        <p:nvSpPr>
          <p:cNvPr id="2" name="Rectangle 2">
            <a:extLst>
              <a:ext uri="{FF2B5EF4-FFF2-40B4-BE49-F238E27FC236}">
                <a16:creationId xmlns:a16="http://schemas.microsoft.com/office/drawing/2014/main" id="{6C40F66F-F9C3-4871-BB3B-037A009BD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41892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21</a:t>
            </a:fld>
            <a:endParaRPr lang="en-US" b="1"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Recommendations</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466344" y="832104"/>
            <a:ext cx="11286744" cy="59712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In order to achieve highest level of satisfaction:</a:t>
            </a:r>
          </a:p>
          <a:p>
            <a:pPr marL="457200" lvl="0" indent="-457200" algn="just">
              <a:buFont typeface="Arial" panose="020B0604020202020204" pitchFamily="34" charset="0"/>
              <a:buChar char="•"/>
            </a:pPr>
            <a:r>
              <a:rPr lang="en-US" dirty="0"/>
              <a:t>A personal computer (PC) or laptop is a must.</a:t>
            </a:r>
          </a:p>
          <a:p>
            <a:pPr marL="457200" lvl="0" indent="-457200" algn="just">
              <a:buFont typeface="Arial" panose="020B0604020202020204" pitchFamily="34" charset="0"/>
              <a:buChar char="•"/>
            </a:pPr>
            <a:r>
              <a:rPr lang="en-US" dirty="0"/>
              <a:t>You must have the ability of </a:t>
            </a:r>
            <a:r>
              <a:rPr lang="en-US" b="1" u="sng" dirty="0"/>
              <a:t>counting time, guessing Obstacles, and tricking partners</a:t>
            </a:r>
            <a:r>
              <a:rPr lang="en-US" dirty="0"/>
              <a:t> (you have to be smart if you played in Double Mode)</a:t>
            </a:r>
          </a:p>
          <a:p>
            <a:pPr marL="457200" lvl="0" indent="-457200" algn="just">
              <a:buFont typeface="Arial" panose="020B0604020202020204" pitchFamily="34" charset="0"/>
              <a:buChar char="•"/>
            </a:pPr>
            <a:r>
              <a:rPr lang="en-US" dirty="0"/>
              <a:t>You have to be </a:t>
            </a:r>
            <a:r>
              <a:rPr lang="en-US" b="1" u="sng" dirty="0"/>
              <a:t>patient</a:t>
            </a:r>
            <a:r>
              <a:rPr lang="en-US" dirty="0"/>
              <a:t> at </a:t>
            </a:r>
            <a:r>
              <a:rPr lang="en-US" b="1" u="sng" dirty="0"/>
              <a:t>all time</a:t>
            </a:r>
            <a:r>
              <a:rPr lang="en-US" dirty="0"/>
              <a:t>. </a:t>
            </a:r>
          </a:p>
          <a:p>
            <a:pPr marL="457200" lvl="0" indent="-457200" algn="just">
              <a:buFont typeface="Arial" panose="020B0604020202020204" pitchFamily="34" charset="0"/>
              <a:buChar char="•"/>
            </a:pPr>
            <a:r>
              <a:rPr lang="en-US" dirty="0"/>
              <a:t>You must have </a:t>
            </a:r>
            <a:r>
              <a:rPr lang="en-US" b="1" u="sng" dirty="0"/>
              <a:t>high luck</a:t>
            </a:r>
            <a:r>
              <a:rPr lang="en-US" u="sng" dirty="0"/>
              <a:t>. </a:t>
            </a:r>
            <a:r>
              <a:rPr lang="en-US" dirty="0"/>
              <a:t>Do not overuse your lucky point overwhelmed.</a:t>
            </a:r>
          </a:p>
          <a:p>
            <a:pPr marL="457200" lvl="0" indent="-457200" algn="just">
              <a:buFont typeface="Arial" panose="020B0604020202020204" pitchFamily="34" charset="0"/>
              <a:buChar char="•"/>
            </a:pPr>
            <a:r>
              <a:rPr lang="en-US" dirty="0"/>
              <a:t>You have already known the rules </a:t>
            </a:r>
            <a:r>
              <a:rPr lang="en-US" b="1" u="sng" dirty="0"/>
              <a:t>thoughtfully</a:t>
            </a:r>
            <a:r>
              <a:rPr lang="en-US" dirty="0"/>
              <a:t>.</a:t>
            </a:r>
          </a:p>
          <a:p>
            <a:pPr marL="457200" lvl="0" indent="-457200" algn="just">
              <a:buFont typeface="Arial" panose="020B0604020202020204" pitchFamily="34" charset="0"/>
              <a:buChar char="•"/>
            </a:pPr>
            <a:r>
              <a:rPr lang="en-US" b="1" u="sng" dirty="0"/>
              <a:t>Note</a:t>
            </a:r>
            <a:r>
              <a:rPr lang="en-US" dirty="0"/>
              <a:t>: You have to experience Easy Mode at the first trial (Three to five times for sure) before trying at Hard Mode or Brutal Mode. You have to pass at least three to five times with at least five (05) minutes each at Easy Mode before reaching to Hard Mode, and at least three to five times with at least three (03) minutes each at Hard Mode.</a:t>
            </a:r>
          </a:p>
        </p:txBody>
      </p:sp>
      <p:sp>
        <p:nvSpPr>
          <p:cNvPr id="2" name="Rectangle 2">
            <a:extLst>
              <a:ext uri="{FF2B5EF4-FFF2-40B4-BE49-F238E27FC236}">
                <a16:creationId xmlns:a16="http://schemas.microsoft.com/office/drawing/2014/main" id="{6C40F66F-F9C3-4871-BB3B-037A009BD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95875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nference room">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5" b="45"/>
          <a:stretch>
            <a:fillRect/>
          </a:stretch>
        </p:blipFill>
        <p:spPr>
          <a:xfrm>
            <a:off x="0" y="0"/>
            <a:ext cx="12192000" cy="685800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22</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7" name="Title 1">
            <a:extLst>
              <a:ext uri="{FF2B5EF4-FFF2-40B4-BE49-F238E27FC236}">
                <a16:creationId xmlns:a16="http://schemas.microsoft.com/office/drawing/2014/main" id="{0EB19C60-94EA-4C31-A50C-DFB7B5A00BDF}"/>
              </a:ext>
            </a:extLst>
          </p:cNvPr>
          <p:cNvSpPr txBox="1">
            <a:spLocks/>
          </p:cNvSpPr>
          <p:nvPr/>
        </p:nvSpPr>
        <p:spPr>
          <a:xfrm>
            <a:off x="0" y="0"/>
            <a:ext cx="12192000" cy="1572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6000" dirty="0"/>
              <a:t>CONCLUSION</a:t>
            </a:r>
          </a:p>
        </p:txBody>
      </p:sp>
      <p:sp>
        <p:nvSpPr>
          <p:cNvPr id="8" name="Text Placeholder 2">
            <a:extLst>
              <a:ext uri="{FF2B5EF4-FFF2-40B4-BE49-F238E27FC236}">
                <a16:creationId xmlns:a16="http://schemas.microsoft.com/office/drawing/2014/main" id="{C8C9418E-3D59-49AC-A94C-FD3801C520A4}"/>
              </a:ext>
            </a:extLst>
          </p:cNvPr>
          <p:cNvSpPr txBox="1">
            <a:spLocks/>
          </p:cNvSpPr>
          <p:nvPr/>
        </p:nvSpPr>
        <p:spPr>
          <a:xfrm>
            <a:off x="512064" y="2980944"/>
            <a:ext cx="11167872" cy="1083564"/>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600" b="1" dirty="0">
                <a:solidFill>
                  <a:schemeClr val="bg2"/>
                </a:solidFill>
              </a:rPr>
              <a:t>WORTH-PLAYING GAMES</a:t>
            </a:r>
          </a:p>
          <a:p>
            <a:pPr marL="571500" indent="-571500" algn="just"/>
            <a:endParaRPr lang="en-US" sz="3600" dirty="0">
              <a:solidFill>
                <a:schemeClr val="bg2"/>
              </a:solidFill>
            </a:endParaRPr>
          </a:p>
        </p:txBody>
      </p:sp>
    </p:spTree>
    <p:extLst>
      <p:ext uri="{BB962C8B-B14F-4D97-AF65-F5344CB8AC3E}">
        <p14:creationId xmlns:p14="http://schemas.microsoft.com/office/powerpoint/2010/main" val="665219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5456" y="886753"/>
            <a:ext cx="11321087" cy="5596343"/>
          </a:xfrm>
        </p:spPr>
        <p:txBody>
          <a:bodyPr>
            <a:normAutofit/>
          </a:bodyPr>
          <a:lstStyle/>
          <a:p>
            <a:pPr marL="514350" indent="-514350">
              <a:buAutoNum type="arabicPeriod"/>
            </a:pPr>
            <a:r>
              <a:rPr lang="en-US" dirty="0"/>
              <a:t>SFML Library: </a:t>
            </a:r>
            <a:r>
              <a:rPr lang="en-US" dirty="0">
                <a:hlinkClick r:id="rId2">
                  <a:extLst>
                    <a:ext uri="{A12FA001-AC4F-418D-AE19-62706E023703}">
                      <ahyp:hlinkClr xmlns:ahyp="http://schemas.microsoft.com/office/drawing/2018/hyperlinkcolor" val="tx"/>
                    </a:ext>
                  </a:extLst>
                </a:hlinkClick>
              </a:rPr>
              <a:t>https://www.sfml-dev.org/index.php</a:t>
            </a:r>
            <a:endParaRPr lang="en-US" dirty="0"/>
          </a:p>
          <a:p>
            <a:pPr marL="514350" indent="-514350">
              <a:buAutoNum type="arabicPeriod"/>
            </a:pPr>
            <a:r>
              <a:rPr lang="en-US" dirty="0"/>
              <a:t>Git-Hub Repository: </a:t>
            </a:r>
            <a:r>
              <a:rPr lang="en-US" u="sng" dirty="0">
                <a:hlinkClick r:id="rId3">
                  <a:extLst>
                    <a:ext uri="{A12FA001-AC4F-418D-AE19-62706E023703}">
                      <ahyp:hlinkClr xmlns:ahyp="http://schemas.microsoft.com/office/drawing/2018/hyperlinkcolor" val="tx"/>
                    </a:ext>
                  </a:extLst>
                </a:hlinkClick>
              </a:rPr>
              <a:t>https://github.com/IchiruTake/Snake-Game-at-IU</a:t>
            </a:r>
            <a:endParaRPr lang="en-US"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z="1600" b="1" smtClean="0"/>
              <a:pPr/>
              <a:t>23</a:t>
            </a:fld>
            <a:endParaRPr lang="en-US" sz="1600"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0"/>
            <a:ext cx="12192000" cy="8867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CITATIONS</a:t>
            </a:r>
          </a:p>
        </p:txBody>
      </p:sp>
    </p:spTree>
    <p:extLst>
      <p:ext uri="{BB962C8B-B14F-4D97-AF65-F5344CB8AC3E}">
        <p14:creationId xmlns:p14="http://schemas.microsoft.com/office/powerpoint/2010/main" val="157402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0" y="0"/>
            <a:ext cx="9780102"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a:xfrm>
            <a:off x="8458200" y="2798354"/>
            <a:ext cx="3733800" cy="907989"/>
          </a:xfrm>
        </p:spPr>
        <p:txBody>
          <a:bodyPr/>
          <a:lstStyle/>
          <a:p>
            <a:pPr algn="ctr"/>
            <a:r>
              <a:rPr lang="en-US" sz="4400" dirty="0">
                <a:solidFill>
                  <a:schemeClr val="tx1"/>
                </a:solidFill>
              </a:rPr>
              <a:t>THANK  YOU</a:t>
            </a:r>
            <a:endParaRPr lang="en-US" sz="8000" dirty="0"/>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normAutofit fontScale="70000" lnSpcReduction="20000"/>
          </a:bodyPr>
          <a:lstStyle/>
          <a:p>
            <a:r>
              <a:rPr lang="en-US" dirty="0"/>
              <a:t>Pham Hoang Minh</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normAutofit fontScale="70000" lnSpcReduction="20000"/>
          </a:bodyPr>
          <a:lstStyle/>
          <a:p>
            <a:r>
              <a:rPr lang="en-US" dirty="0"/>
              <a:t>ITITIU19031</a:t>
            </a:r>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5495" y="4355103"/>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solidFill>
            <a:schemeClr val="tx1">
              <a:lumMod val="75000"/>
              <a:lumOff val="25000"/>
            </a:schemeClr>
          </a:solidFill>
        </p:spPr>
        <p:txBody>
          <a:bodyPr>
            <a:normAutofit fontScale="55000" lnSpcReduction="20000"/>
          </a:bodyPr>
          <a:lstStyle/>
          <a:p>
            <a:r>
              <a:rPr lang="en-US" dirty="0"/>
              <a:t>ITITIU19031@student.hcmiu.edu.vn</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485495" y="4703551"/>
            <a:ext cx="218900" cy="218900"/>
          </a:xfrm>
          <a:prstGeom prst="rect">
            <a:avLst/>
          </a:prstGeom>
        </p:spPr>
      </p:pic>
      <p:sp>
        <p:nvSpPr>
          <p:cNvPr id="16" name="Text Placeholder 15">
            <a:extLst>
              <a:ext uri="{FF2B5EF4-FFF2-40B4-BE49-F238E27FC236}">
                <a16:creationId xmlns:a16="http://schemas.microsoft.com/office/drawing/2014/main" id="{FD8A1232-50A8-4535-AAF9-7F4180EAA0DD}"/>
              </a:ext>
            </a:extLst>
          </p:cNvPr>
          <p:cNvSpPr>
            <a:spLocks noGrp="1"/>
          </p:cNvSpPr>
          <p:nvPr>
            <p:ph type="body" sz="quarter" idx="18"/>
          </p:nvPr>
        </p:nvSpPr>
        <p:spPr>
          <a:solidFill>
            <a:schemeClr val="tx1">
              <a:lumMod val="75000"/>
              <a:lumOff val="25000"/>
            </a:schemeClr>
          </a:solidFill>
        </p:spPr>
        <p:txBody>
          <a:bodyPr>
            <a:normAutofit fontScale="70000" lnSpcReduction="20000"/>
          </a:bodyPr>
          <a:lstStyle/>
          <a:p>
            <a:r>
              <a:rPr lang="en-US" dirty="0"/>
              <a:t>Group 01</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472552" y="5040763"/>
            <a:ext cx="244786" cy="244786"/>
          </a:xfrm>
          <a:prstGeom prst="rect">
            <a:avLst/>
          </a:prstGeom>
        </p:spPr>
      </p:pic>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z="1600" b="1" smtClean="0"/>
              <a:pPr/>
              <a:t>24</a:t>
            </a:fld>
            <a:endParaRPr lang="en-US" b="1" dirty="0"/>
          </a:p>
        </p:txBody>
      </p:sp>
    </p:spTree>
    <p:extLst>
      <p:ext uri="{BB962C8B-B14F-4D97-AF65-F5344CB8AC3E}">
        <p14:creationId xmlns:p14="http://schemas.microsoft.com/office/powerpoint/2010/main" val="415367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3</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Member: HA MINH KHOA  </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ITITIU19020 (70% / 3)</a:t>
            </a:r>
          </a:p>
        </p:txBody>
      </p:sp>
      <p:pic>
        <p:nvPicPr>
          <p:cNvPr id="1026" name="Picture 2" descr="https://scontent.fsgn5-5.fna.fbcdn.net/v/t1.0-1/p100x100/80352104_2559994980899790_5938508618545496064_n.jpg?_nc_cat=100&amp;_nc_sid=7206a8&amp;_nc_ohc=8fzfeo518o8AX8AkdGS&amp;_nc_ht=scontent.fsgn5-5.fna&amp;_nc_tp=6&amp;oh=ae4f147bd01c6943f4a0b3175cc32eb7&amp;oe=5EFE9F10">
            <a:extLst>
              <a:ext uri="{FF2B5EF4-FFF2-40B4-BE49-F238E27FC236}">
                <a16:creationId xmlns:a16="http://schemas.microsoft.com/office/drawing/2014/main" id="{1EB965B2-5BCA-4C1D-A77D-17B5CA0BA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590" y="222601"/>
            <a:ext cx="3918820" cy="388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2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4</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Member: TRUONG NHAT MINH QUANG</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ITITIU19194 (70% / 3)</a:t>
            </a:r>
          </a:p>
        </p:txBody>
      </p:sp>
      <p:pic>
        <p:nvPicPr>
          <p:cNvPr id="3074" name="Picture 2" descr="https://scontent.fsgn5-6.fna.fbcdn.net/v/t1.0-1/p100x100/87058060_2344593752498828_3667983400284717056_o.jpg?_nc_cat=106&amp;_nc_sid=7206a8&amp;_nc_ohc=EBIVzNPaQXAAX-Aw-pW&amp;_nc_ht=scontent.fsgn5-6.fna&amp;_nc_tp=6&amp;oh=28d8ea0bc55a4d3127f28a57f295fc6d&amp;oe=5F01DA1B">
            <a:extLst>
              <a:ext uri="{FF2B5EF4-FFF2-40B4-BE49-F238E27FC236}">
                <a16:creationId xmlns:a16="http://schemas.microsoft.com/office/drawing/2014/main" id="{B7E83DA9-7342-4D1D-BDC7-A2173795F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5" y="298326"/>
            <a:ext cx="4102871" cy="4102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90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5</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Member: TRAN MINH QUANG</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ITITIU19192 (70% / 3)</a:t>
            </a:r>
          </a:p>
        </p:txBody>
      </p:sp>
      <p:pic>
        <p:nvPicPr>
          <p:cNvPr id="2050" name="Picture 2" descr="https://scontent.fsgn5-5.fna.fbcdn.net/v/t1.0-9/97281293_286390602369308_3108143226524008448_n.jpg?_nc_cat=100&amp;_nc_sid=e3f864&amp;_nc_ohc=1Rel9YBcvcoAX8jsKZS&amp;_nc_ht=scontent.fsgn5-5.fna&amp;oh=13a2300cf19bf19d00478af585314be7&amp;oe=5EFFE358">
            <a:extLst>
              <a:ext uri="{FF2B5EF4-FFF2-40B4-BE49-F238E27FC236}">
                <a16:creationId xmlns:a16="http://schemas.microsoft.com/office/drawing/2014/main" id="{49E09E4C-18DD-4384-BCE4-2AFF34FA3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32" y="358736"/>
            <a:ext cx="5060535" cy="3563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355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z="1600" b="1" smtClean="0">
                <a:latin typeface="Ebrima" panose="02000000000000000000" pitchFamily="2" charset="0"/>
                <a:ea typeface="Ebrima" panose="02000000000000000000" pitchFamily="2" charset="0"/>
                <a:cs typeface="Ebrima" panose="02000000000000000000" pitchFamily="2" charset="0"/>
              </a:rPr>
              <a:t>6</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pic>
        <p:nvPicPr>
          <p:cNvPr id="6" name="Picture 5">
            <a:extLst>
              <a:ext uri="{FF2B5EF4-FFF2-40B4-BE49-F238E27FC236}">
                <a16:creationId xmlns:a16="http://schemas.microsoft.com/office/drawing/2014/main" id="{FE5642D2-8525-4A12-B582-272852BE77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4330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1" y="941033"/>
            <a:ext cx="5876543" cy="5430317"/>
          </a:xfrm>
        </p:spPr>
        <p:txBody>
          <a:bodyPr>
            <a:normAutofit/>
          </a:bodyPr>
          <a:lstStyle/>
          <a:p>
            <a:pPr algn="ctr"/>
            <a:r>
              <a:rPr lang="en-US" sz="3000" dirty="0">
                <a:hlinkClick r:id="rId2">
                  <a:extLst>
                    <a:ext uri="{A12FA001-AC4F-418D-AE19-62706E023703}">
                      <ahyp:hlinkClr xmlns:ahyp="http://schemas.microsoft.com/office/drawing/2018/hyperlinkcolor" val="tx"/>
                    </a:ext>
                  </a:extLst>
                </a:hlinkClick>
              </a:rPr>
              <a:t>https://www.sfml-dev.org/index.php</a:t>
            </a:r>
            <a:endParaRPr lang="en-US" sz="3000" dirty="0"/>
          </a:p>
          <a:p>
            <a:pPr marL="457200" indent="-457200">
              <a:buFont typeface="Arial" panose="020B0604020202020204" pitchFamily="34" charset="0"/>
              <a:buChar char="•"/>
            </a:pPr>
            <a:r>
              <a:rPr lang="en-US" sz="3000" dirty="0"/>
              <a:t>Multi-media, multi-platform, and multi-language.</a:t>
            </a:r>
          </a:p>
          <a:p>
            <a:pPr marL="457200" indent="-457200" algn="just">
              <a:buFont typeface="Arial" panose="020B0604020202020204" pitchFamily="34" charset="0"/>
              <a:buChar char="•"/>
            </a:pPr>
            <a:r>
              <a:rPr lang="en-US" sz="3000" dirty="0"/>
              <a:t>Tutorial: included in GitHub with the name: Snake-Game-at-IU (public) – Full instruction to install the game</a:t>
            </a:r>
          </a:p>
          <a:p>
            <a:pPr marL="571500" indent="-571500">
              <a:buFont typeface="Arial" panose="020B0604020202020204" pitchFamily="34" charset="0"/>
              <a:buChar char="•"/>
            </a:pPr>
            <a:endParaRPr lang="en-US" sz="3000"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7</a:t>
            </a:fld>
            <a:endParaRPr lang="en-US"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2"/>
            <a:ext cx="5876544"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SFML Library</a:t>
            </a:r>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6095999" y="941032"/>
            <a:ext cx="6096000"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t>Three types of Fruit with random generator:</a:t>
            </a:r>
          </a:p>
          <a:p>
            <a:pPr marL="742950" indent="-742950" algn="just">
              <a:buFont typeface="+mj-lt"/>
              <a:buAutoNum type="arabicPeriod"/>
            </a:pPr>
            <a:r>
              <a:rPr lang="en-US" sz="3600" dirty="0"/>
              <a:t>Apple: 2 points</a:t>
            </a:r>
          </a:p>
          <a:p>
            <a:pPr marL="742950" indent="-742950" algn="just">
              <a:buFont typeface="+mj-lt"/>
              <a:buAutoNum type="arabicPeriod"/>
            </a:pPr>
            <a:r>
              <a:rPr lang="en-US" sz="3600" dirty="0"/>
              <a:t>Melon: 5 points</a:t>
            </a:r>
          </a:p>
          <a:p>
            <a:pPr marL="742950" indent="-742950" algn="just">
              <a:buFont typeface="+mj-lt"/>
              <a:buAutoNum type="arabicPeriod"/>
            </a:pPr>
            <a:r>
              <a:rPr lang="en-US" sz="3600" dirty="0"/>
              <a:t>Strawberry: 10 points</a:t>
            </a:r>
          </a:p>
          <a:p>
            <a:pPr marL="571500" indent="-571500">
              <a:buFont typeface="Arial" panose="020B0604020202020204" pitchFamily="34" charset="0"/>
              <a:buChar char="•"/>
            </a:pPr>
            <a:endParaRPr lang="en-US" sz="36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5876544" y="-31618"/>
            <a:ext cx="6315455"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Food</a:t>
            </a:r>
          </a:p>
        </p:txBody>
      </p:sp>
      <p:pic>
        <p:nvPicPr>
          <p:cNvPr id="4098" name="Picture 2" descr="Buy Fresh Gala Apples Online | Walmart Canada">
            <a:extLst>
              <a:ext uri="{FF2B5EF4-FFF2-40B4-BE49-F238E27FC236}">
                <a16:creationId xmlns:a16="http://schemas.microsoft.com/office/drawing/2014/main" id="{FC0437DC-40F4-41A7-AF80-8E2FD2083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454" y="42282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termelon (Có hình ảnh)">
            <a:extLst>
              <a:ext uri="{FF2B5EF4-FFF2-40B4-BE49-F238E27FC236}">
                <a16:creationId xmlns:a16="http://schemas.microsoft.com/office/drawing/2014/main" id="{8F606EA4-D85E-4846-ACB8-4FD3063BA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544" y="42282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ikTok videos show how to remove worms from strawberries with salt ...">
            <a:extLst>
              <a:ext uri="{FF2B5EF4-FFF2-40B4-BE49-F238E27FC236}">
                <a16:creationId xmlns:a16="http://schemas.microsoft.com/office/drawing/2014/main" id="{F9BCBDC2-3423-4281-AABA-3833998F51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6644" y="4404436"/>
            <a:ext cx="25527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87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8</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pic>
        <p:nvPicPr>
          <p:cNvPr id="5128" name="Picture 8" descr="additional-features | MiCloud">
            <a:extLst>
              <a:ext uri="{FF2B5EF4-FFF2-40B4-BE49-F238E27FC236}">
                <a16:creationId xmlns:a16="http://schemas.microsoft.com/office/drawing/2014/main" id="{0066AD13-9665-4BE0-A2DC-7C739E5CE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2238375"/>
            <a:ext cx="1905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18">
            <a:extLst>
              <a:ext uri="{FF2B5EF4-FFF2-40B4-BE49-F238E27FC236}">
                <a16:creationId xmlns:a16="http://schemas.microsoft.com/office/drawing/2014/main" id="{7125E42A-8C49-443A-9EEE-F92B38DBB5FA}"/>
              </a:ext>
            </a:extLst>
          </p:cNvPr>
          <p:cNvPicPr>
            <a:picLocks noGrp="1" noChangeAspect="1"/>
          </p:cNvPicPr>
          <p:nvPr>
            <p:ph type="pic" sz="quarter" idx="14"/>
          </p:nvPr>
        </p:nvPicPr>
        <p:blipFill>
          <a:blip r:embed="rId3"/>
          <a:srcRect t="3427" b="3427"/>
          <a:stretch>
            <a:fillRect/>
          </a:stretch>
        </p:blipFill>
        <p:spPr/>
      </p:pic>
      <p:sp>
        <p:nvSpPr>
          <p:cNvPr id="7" name="Title 1">
            <a:extLst>
              <a:ext uri="{FF2B5EF4-FFF2-40B4-BE49-F238E27FC236}">
                <a16:creationId xmlns:a16="http://schemas.microsoft.com/office/drawing/2014/main" id="{0EB19C60-94EA-4C31-A50C-DFB7B5A00BDF}"/>
              </a:ext>
            </a:extLst>
          </p:cNvPr>
          <p:cNvSpPr txBox="1">
            <a:spLocks/>
          </p:cNvSpPr>
          <p:nvPr/>
        </p:nvSpPr>
        <p:spPr>
          <a:xfrm>
            <a:off x="0" y="0"/>
            <a:ext cx="12192000" cy="1572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6000" dirty="0">
                <a:solidFill>
                  <a:srgbClr val="FF0000"/>
                </a:solidFill>
              </a:rPr>
              <a:t>ADDITIONAL FEATURES</a:t>
            </a:r>
          </a:p>
        </p:txBody>
      </p:sp>
    </p:spTree>
    <p:extLst>
      <p:ext uri="{BB962C8B-B14F-4D97-AF65-F5344CB8AC3E}">
        <p14:creationId xmlns:p14="http://schemas.microsoft.com/office/powerpoint/2010/main" val="3733589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1" y="941033"/>
            <a:ext cx="5876543" cy="5430317"/>
          </a:xfrm>
        </p:spPr>
        <p:txBody>
          <a:bodyPr>
            <a:normAutofit/>
          </a:bodyPr>
          <a:lstStyle/>
          <a:p>
            <a:pPr marL="457200" indent="-457200" algn="just">
              <a:buFont typeface="Arial" panose="020B0604020202020204" pitchFamily="34" charset="0"/>
              <a:buChar char="•"/>
            </a:pPr>
            <a:r>
              <a:rPr lang="en-US" sz="3600" dirty="0"/>
              <a:t>Six (06) suitable music included</a:t>
            </a:r>
          </a:p>
          <a:p>
            <a:pPr marL="457200" indent="-457200" algn="just">
              <a:buFont typeface="Arial" panose="020B0604020202020204" pitchFamily="34" charset="0"/>
              <a:buChar char="•"/>
            </a:pPr>
            <a:r>
              <a:rPr lang="en-US" sz="3600" dirty="0"/>
              <a:t>Can choose to </a:t>
            </a:r>
            <a:r>
              <a:rPr lang="en-US" sz="3600" b="1" u="sng" dirty="0"/>
              <a:t>pause or replay</a:t>
            </a:r>
            <a:r>
              <a:rPr lang="en-US" sz="3600" dirty="0"/>
              <a:t> that music again without causing troubles</a:t>
            </a:r>
          </a:p>
          <a:p>
            <a:pPr marL="457200" indent="-457200" algn="just">
              <a:buFont typeface="Arial" panose="020B0604020202020204" pitchFamily="34" charset="0"/>
              <a:buChar char="•"/>
            </a:pPr>
            <a:r>
              <a:rPr lang="en-US" sz="3600" dirty="0"/>
              <a:t>Restart function: Reset the game and randomize music </a:t>
            </a:r>
          </a:p>
          <a:p>
            <a:pPr marL="571500" indent="-571500">
              <a:buFont typeface="Arial" panose="020B0604020202020204" pitchFamily="34" charset="0"/>
              <a:buChar char="•"/>
            </a:pPr>
            <a:endParaRPr lang="en-US" sz="3600"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9</a:t>
            </a:fld>
            <a:endParaRPr lang="en-US"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2"/>
            <a:ext cx="5876544"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Music</a:t>
            </a:r>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6095999" y="941032"/>
            <a:ext cx="6096000"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t>Immediate troubles from players. How to solve?</a:t>
            </a:r>
          </a:p>
          <a:p>
            <a:pPr marL="571500" indent="-571500" algn="just">
              <a:buFont typeface="Arial" panose="020B0604020202020204" pitchFamily="34" charset="0"/>
              <a:buChar char="•"/>
            </a:pPr>
            <a:r>
              <a:rPr lang="en-US" sz="3600" dirty="0"/>
              <a:t>Pause, Replay, Restart, Mode Changing, and Exit button </a:t>
            </a:r>
          </a:p>
          <a:p>
            <a:pPr marL="571500" indent="-571500">
              <a:buFont typeface="Arial" panose="020B0604020202020204" pitchFamily="34" charset="0"/>
              <a:buChar char="•"/>
            </a:pPr>
            <a:endParaRPr lang="en-US" sz="36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5876544" y="-31618"/>
            <a:ext cx="6315455"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Status</a:t>
            </a:r>
          </a:p>
        </p:txBody>
      </p:sp>
      <p:pic>
        <p:nvPicPr>
          <p:cNvPr id="6146" name="Picture 2" descr="Sample for Common IELTS Speaking Part 1 – Topic: Music | Cô Quỳnh ...">
            <a:extLst>
              <a:ext uri="{FF2B5EF4-FFF2-40B4-BE49-F238E27FC236}">
                <a16:creationId xmlns:a16="http://schemas.microsoft.com/office/drawing/2014/main" id="{73DDDE45-46E6-48B7-8F5F-0159ADFFD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4439" y="3231642"/>
            <a:ext cx="5159120" cy="302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8123"/>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42AFFF-C96F-4C05-9045-3240A5329ECA}">
  <ds:schemaRefs>
    <ds:schemaRef ds:uri="http://purl.org/dc/elements/1.1/"/>
    <ds:schemaRef ds:uri="http://schemas.microsoft.com/office/2006/documentManagement/types"/>
    <ds:schemaRef ds:uri="http://www.w3.org/XML/1998/namespace"/>
    <ds:schemaRef ds:uri="http://purl.org/dc/dcmitype/"/>
    <ds:schemaRef ds:uri="71af3243-3dd4-4a8d-8c0d-dd76da1f02a5"/>
    <ds:schemaRef ds:uri="http://purl.org/dc/terms/"/>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0</TotalTime>
  <Words>1024</Words>
  <Application>Microsoft Office PowerPoint</Application>
  <PresentationFormat>Widescreen</PresentationFormat>
  <Paragraphs>194</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Speak Pro</vt:lpstr>
      <vt:lpstr>Times New Roman</vt:lpstr>
      <vt:lpstr>Cambria Math</vt:lpstr>
      <vt:lpstr>Ebrima</vt:lpstr>
      <vt:lpstr>Arial</vt:lpstr>
      <vt:lpstr>Calibri</vt:lpstr>
      <vt:lpstr>Avenir Next LT Pro</vt:lpstr>
      <vt:lpstr>Symbol</vt:lpstr>
      <vt:lpstr>Office Theme</vt:lpstr>
      <vt:lpstr>SNAKE GAME PROJECT At IU, June 08th 2020, Semester 2 (2019 – 2020) </vt:lpstr>
      <vt:lpstr>About Us</vt:lpstr>
      <vt:lpstr>About Us</vt:lpstr>
      <vt:lpstr>About Us</vt:lpstr>
      <vt:lpstr>About Us</vt:lpstr>
      <vt:lpstr>PowerPoint Presentation</vt:lpstr>
      <vt:lpstr>PowerPoint Presentation</vt:lpstr>
      <vt:lpstr>Large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 image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2020-04-26T18:12:57Z</dcterms:created>
  <dcterms:modified xsi:type="dcterms:W3CDTF">2020-06-09T14:18:23Z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